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Lst>
  <p:sldSz cy="5143500" cx="9144000"/>
  <p:notesSz cx="6858000" cy="9144000"/>
  <p:embeddedFontLst>
    <p:embeddedFont>
      <p:font typeface="Roboto"/>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446198-46CC-4DA9-99AF-B63C1B8C38AA}">
  <a:tblStyle styleId="{F2446198-46CC-4DA9-99AF-B63C1B8C38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996B738-12FB-475D-9A82-AA4B18413E4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italic.fntdata"/><Relationship Id="rId25" Type="http://schemas.openxmlformats.org/officeDocument/2006/relationships/slide" Target="slides/slide19.xml"/><Relationship Id="rId120"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Robot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oboto-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0c0c98bae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0c0c98bae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0c0c98bae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0c0c98bae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f0c0c98bae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f0c0c98bae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0c0c98bae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0c0c98bae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f0c0c98bae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f0c0c98bae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f0c0c98bae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f0c0c98bae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f0c0c98bae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f0c0c98bae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f0c0c98bae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f0c0c98bae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f0c8f0ec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f0c8f0ec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0c8f0ecc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f0c8f0ecc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0c8f0ec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f0c8f0ec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0c0c98bae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0c0c98bae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0c8f0e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0c8f0e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f0c8f0ec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f0c8f0ec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f0bffc63e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f0bffc63e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0c0c98bae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0c0c98bae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0c0c98bae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0c0c98bae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0c0c98bae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0c0c98bae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0c0c98bae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0c0c98bae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0c0c98bae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0c0c98bae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0c0c98bae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0c0c98bae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c0c98bae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c0c98bae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0c0c98bae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0c0c98bae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29eaf8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29eaf8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0c0c98bae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0c0c98bae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0c0c98bae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0c0c98bae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0c0c98bae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0c0c98bae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0c0c98bae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0c0c98bae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0c0c98bae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0c0c98bae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0c0c98bae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0c0c98bae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0c0c98bae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0c0c98bae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0c0c98bae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0c0c98bae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0c0c98bae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0c0c98bae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0c0c98bae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0c0c98bae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0c0c98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0c0c98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0c0c98bae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0c0c98bae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0c0c98bae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0c0c98bae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0c0c98ba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0c0c98ba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0c0c98bae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0c0c98bae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0c0c98bae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0c0c98bae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0c0c98bae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0c0c98bae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0c0c98bae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0c0c98bae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0c0c98bae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f0c0c98bae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0c0c98bae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0c0c98bae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0c0c98bae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0c0c98bae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0c0c98bae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0c0c98bae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0c0c98bae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0c0c98bae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0c0c98bae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0c0c98bae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0c0c98bae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0c0c98bae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0c0c98bae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0c0c98bae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0bffc63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0bffc63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0c0c98bae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0c0c98bae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0c0c98bae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0c0c98bae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0c0c98bae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0c0c98bae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0c0c98bae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0c0c98bae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0c0c98bae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0c0c98bae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0c0c98bae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0c0c98bae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0c0c98bae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0c0c98bae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0c0c98bae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0c0c98bae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0c0c98bae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0c0c98bae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0c0c98bae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0c0c98bae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0c0c98bae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0c0c98bae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0c0c98bae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0c0c98bae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0c0c98bae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0c0c98bae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0c0c98bae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0c0c98bae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0c0c98bae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0c0c98bae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0c0c98bae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0c0c98bae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0c0c98bae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0c0c98bae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0c0c98bae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0c0c98bae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0c0c98bae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0c0c98bae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f0c0c98bae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f0c0c98bae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0c0c98bae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0c0c98bae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0c0c98bae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0c0c98bae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0c0c98bae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0c0c98bae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0c0c98bae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f0c0c98bae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0c0c98bae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f0c0c98bae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0c0c98bae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0c0c98bae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0c0c98bae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0c0c98bae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0c0c98bae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0c0c98ba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0c0c98bae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f0c0c98bae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0c0c98bae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0c0c98bae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0c0c98bae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0c0c98bae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0c0c98bae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0c0c98bae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0c0c98bae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0c0c98bae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0c0c98bae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0c0c98bae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0c0c98bae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0c0c98bae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0c0c98bae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0c0c98bae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0c0c98bae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0c0c98bae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f0c0c98bae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f0c0c98bae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0c0c98bae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0c0c98bae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0c0c98bae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0c0c98bae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0c0c98bae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0c0c98bae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0c0c98bae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0c0c98bae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0c0c98bae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0c0c98bae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0c0c98bae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0c0c98bae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0c0c98bae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0c0c98bae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0c0c98bae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0c0c98bae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0c0c98bae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f0c0c98bae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0c0c98bae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0c0c98bae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0c0c98bae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0c0c98bae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b22cea0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b22cea0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0c0c98bae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f0c0c98bae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0c0c98bae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f0c0c98bae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0c0c98bae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0c0c98bae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f0c0c98bae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f0c0c98bae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0c0c98bae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0c0c98bae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0c0c98bae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0c0c98bae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0c0c98bae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0c0c98bae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0c0c98bae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f0c0c98bae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f0c0c98bae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f0c0c98bae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0c0c98bae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0c0c98bae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 name="Google Shape;13;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 name="Shape 17"/>
        <p:cNvGrpSpPr/>
        <p:nvPr/>
      </p:nvGrpSpPr>
      <p:grpSpPr>
        <a:xfrm>
          <a:off x="0" y="0"/>
          <a:ext cx="0" cy="0"/>
          <a:chOff x="0" y="0"/>
          <a:chExt cx="0" cy="0"/>
        </a:xfrm>
      </p:grpSpPr>
      <p:sp>
        <p:nvSpPr>
          <p:cNvPr id="18" name="Google Shape;18;p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 name="Shape 23"/>
        <p:cNvGrpSpPr/>
        <p:nvPr/>
      </p:nvGrpSpPr>
      <p:grpSpPr>
        <a:xfrm>
          <a:off x="0" y="0"/>
          <a:ext cx="0" cy="0"/>
          <a:chOff x="0" y="0"/>
          <a:chExt cx="0" cy="0"/>
        </a:xfrm>
      </p:grpSpPr>
      <p:sp>
        <p:nvSpPr>
          <p:cNvPr id="24" name="Google Shape;24;p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5"/>
          <p:cNvSpPr/>
          <p:nvPr>
            <p:ph idx="2" type="pic"/>
          </p:nvPr>
        </p:nvSpPr>
        <p:spPr>
          <a:xfrm>
            <a:off x="1792288" y="459581"/>
            <a:ext cx="5486400" cy="3086100"/>
          </a:xfrm>
          <a:prstGeom prst="rect">
            <a:avLst/>
          </a:prstGeom>
          <a:noFill/>
          <a:ln>
            <a:noFill/>
          </a:ln>
        </p:spPr>
      </p:sp>
      <p:sp>
        <p:nvSpPr>
          <p:cNvPr id="32" name="Google Shape;32;p5"/>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0"/>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4" name="Google Shape;64;p10"/>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72.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75.png"/><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7.png"/><Relationship Id="rId4" Type="http://schemas.openxmlformats.org/officeDocument/2006/relationships/hyperlink" Target="https://www.ogc.org/docs/i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8.png"/><Relationship Id="rId4" Type="http://schemas.openxmlformats.org/officeDocument/2006/relationships/hyperlink" Target="https://www.ogc.org/docs/i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84.png"/><Relationship Id="rId4" Type="http://schemas.openxmlformats.org/officeDocument/2006/relationships/hyperlink" Target="https://www.ogc.org/doc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visor-chile.cl/arcgis/rest/services/Poblacion_Chilena/MapServ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hyperlink" Target="https://sqlitebrowser.org/" TargetMode="External"/><Relationship Id="rId4" Type="http://schemas.openxmlformats.org/officeDocument/2006/relationships/hyperlink" Target="http://www.gaia-gis.it/gaia-sins/windows-bin-amd64-prev/" TargetMode="External"/><Relationship Id="rId5" Type="http://schemas.openxmlformats.org/officeDocument/2006/relationships/hyperlink" Target="https://www.sqlitetutorial.net/sqlite-cheat-sheet/" TargetMode="External"/><Relationship Id="rId6" Type="http://schemas.openxmlformats.org/officeDocument/2006/relationships/hyperlink" Target="https://www.sqlitetutorial.net/sqlite-sample-databas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www.dataquest.io/blog/sql-basics/" TargetMode="External"/><Relationship Id="rId4" Type="http://schemas.openxmlformats.org/officeDocument/2006/relationships/hyperlink" Target="https://postgis.net/docs/manual-2.0/" TargetMode="External"/><Relationship Id="rId5" Type="http://schemas.openxmlformats.org/officeDocument/2006/relationships/hyperlink" Target="https://docs.pgrouting.org/2.4/en/index.html" TargetMode="External"/><Relationship Id="rId6" Type="http://schemas.openxmlformats.org/officeDocument/2006/relationships/hyperlink" Target="http://www.gaia-gis.it/gaia-sins/spatialite-sql-4.2.0.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hyperlink" Target="https://desktop.arcgis.com/es/arcmap/10.3/analyze/arcpy-functions/describe.ht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7.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6.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9.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3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s://desktop.arcgis.com/en/arcmap/10.3/tools/data-management-toolbox/create-database-user.ht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hyperlink" Target="https://desktop.arcgis.com/en/arcmap/10.3/tools/data-management-toolbox/create-role.htm" TargetMode="Externa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7.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51.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47.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71.png"/><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Desarrollo de Aplicaciones en Geomática</a:t>
            </a:r>
            <a:endParaRPr/>
          </a:p>
          <a:p>
            <a:pPr indent="0" lvl="0" marL="0" rtl="0" algn="ctr">
              <a:spcBef>
                <a:spcPts val="0"/>
              </a:spcBef>
              <a:spcAft>
                <a:spcPts val="0"/>
              </a:spcAft>
              <a:buNone/>
            </a:pPr>
            <a:r>
              <a:rPr lang="es"/>
              <a:t>1er Semestre/2024</a:t>
            </a:r>
            <a:endParaRPr/>
          </a:p>
        </p:txBody>
      </p:sp>
      <p:sp>
        <p:nvSpPr>
          <p:cNvPr id="89" name="Google Shape;89;p14"/>
          <p:cNvSpPr txBox="1"/>
          <p:nvPr>
            <p:ph idx="1" type="subTitle"/>
          </p:nvPr>
        </p:nvSpPr>
        <p:spPr>
          <a:xfrm>
            <a:off x="685800" y="3875000"/>
            <a:ext cx="3397800" cy="721200"/>
          </a:xfrm>
          <a:prstGeom prst="rect">
            <a:avLst/>
          </a:prstGeom>
        </p:spPr>
        <p:txBody>
          <a:bodyPr anchorCtr="0" anchor="t" bIns="45700" lIns="91425" spcFirstLastPara="1" rIns="91425" wrap="square" tIns="45700">
            <a:noAutofit/>
          </a:bodyPr>
          <a:lstStyle/>
          <a:p>
            <a:pPr indent="0" lvl="0" marL="0" rtl="0" algn="l">
              <a:lnSpc>
                <a:spcPct val="100000"/>
              </a:lnSpc>
              <a:spcBef>
                <a:spcPts val="640"/>
              </a:spcBef>
              <a:spcAft>
                <a:spcPts val="0"/>
              </a:spcAft>
              <a:buNone/>
            </a:pPr>
            <a:r>
              <a:rPr lang="es" sz="1600"/>
              <a:t>Claudio Álvarez (Cátedra)</a:t>
            </a:r>
            <a:endParaRPr sz="1600"/>
          </a:p>
          <a:p>
            <a:pPr indent="0" lvl="0" marL="0" rtl="0" algn="l">
              <a:lnSpc>
                <a:spcPct val="100000"/>
              </a:lnSpc>
              <a:spcBef>
                <a:spcPts val="640"/>
              </a:spcBef>
              <a:spcAft>
                <a:spcPts val="0"/>
              </a:spcAft>
              <a:buNone/>
            </a:pPr>
            <a:r>
              <a:rPr lang="es" sz="1600"/>
              <a:t>Ignacio Yañez (Laboratorio)</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624300"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 </a:t>
            </a:r>
            <a:r>
              <a:rPr lang="es" sz="1000">
                <a:solidFill>
                  <a:schemeClr val="dk1"/>
                </a:solidFill>
              </a:rPr>
              <a:t>- Esri Chile</a:t>
            </a:r>
            <a:endParaRPr sz="1000">
              <a:solidFill>
                <a:schemeClr val="dk1"/>
              </a:solidFill>
            </a:endParaRPr>
          </a:p>
        </p:txBody>
      </p:sp>
      <p:sp>
        <p:nvSpPr>
          <p:cNvPr id="177" name="Google Shape;177;p23"/>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Arquitectura de un SIG</a:t>
            </a:r>
            <a:endParaRPr b="1" sz="1800">
              <a:solidFill>
                <a:schemeClr val="dk1"/>
              </a:solidFill>
            </a:endParaRPr>
          </a:p>
        </p:txBody>
      </p:sp>
      <p:pic>
        <p:nvPicPr>
          <p:cNvPr id="178" name="Google Shape;178;p23"/>
          <p:cNvPicPr preferRelativeResize="0"/>
          <p:nvPr/>
        </p:nvPicPr>
        <p:blipFill>
          <a:blip r:embed="rId3">
            <a:alphaModFix/>
          </a:blip>
          <a:stretch>
            <a:fillRect/>
          </a:stretch>
        </p:blipFill>
        <p:spPr>
          <a:xfrm>
            <a:off x="1293325" y="863425"/>
            <a:ext cx="5878075" cy="378897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113"/>
          <p:cNvPicPr preferRelativeResize="0"/>
          <p:nvPr/>
        </p:nvPicPr>
        <p:blipFill>
          <a:blip r:embed="rId3">
            <a:alphaModFix/>
          </a:blip>
          <a:stretch>
            <a:fillRect/>
          </a:stretch>
        </p:blipFill>
        <p:spPr>
          <a:xfrm>
            <a:off x="553513" y="1746575"/>
            <a:ext cx="7984774" cy="2971800"/>
          </a:xfrm>
          <a:prstGeom prst="rect">
            <a:avLst/>
          </a:prstGeom>
          <a:noFill/>
          <a:ln cap="flat" cmpd="sng" w="9525">
            <a:solidFill>
              <a:schemeClr val="dk2"/>
            </a:solidFill>
            <a:prstDash val="solid"/>
            <a:round/>
            <a:headEnd len="sm" w="sm" type="none"/>
            <a:tailEnd len="sm" w="sm" type="none"/>
          </a:ln>
        </p:spPr>
      </p:pic>
      <p:sp>
        <p:nvSpPr>
          <p:cNvPr id="855" name="Google Shape;855;p113"/>
          <p:cNvSpPr txBox="1"/>
          <p:nvPr>
            <p:ph idx="1" type="body"/>
          </p:nvPr>
        </p:nvSpPr>
        <p:spPr>
          <a:xfrm>
            <a:off x="311700" y="1152475"/>
            <a:ext cx="8468400" cy="7566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Recordar que para conciliar y publicar, es necesario tener habilitado el modo editor. Así como se editan entidades y atributos; también se editan versiones.</a:t>
            </a:r>
            <a:endParaRPr sz="1500">
              <a:solidFill>
                <a:srgbClr val="000000"/>
              </a:solidFill>
              <a:latin typeface="Arial"/>
              <a:ea typeface="Arial"/>
              <a:cs typeface="Arial"/>
              <a:sym typeface="Arial"/>
            </a:endParaRPr>
          </a:p>
        </p:txBody>
      </p:sp>
      <p:sp>
        <p:nvSpPr>
          <p:cNvPr id="856" name="Google Shape;856;p11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57" name="Google Shape;857;p113"/>
          <p:cNvSpPr txBox="1"/>
          <p:nvPr/>
        </p:nvSpPr>
        <p:spPr>
          <a:xfrm>
            <a:off x="641675" y="47183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14"/>
          <p:cNvPicPr preferRelativeResize="0"/>
          <p:nvPr/>
        </p:nvPicPr>
        <p:blipFill>
          <a:blip r:embed="rId3">
            <a:alphaModFix/>
          </a:blip>
          <a:stretch>
            <a:fillRect/>
          </a:stretch>
        </p:blipFill>
        <p:spPr>
          <a:xfrm>
            <a:off x="4339775" y="950188"/>
            <a:ext cx="4532725" cy="3820975"/>
          </a:xfrm>
          <a:prstGeom prst="rect">
            <a:avLst/>
          </a:prstGeom>
          <a:noFill/>
          <a:ln cap="flat" cmpd="sng" w="9525">
            <a:solidFill>
              <a:schemeClr val="dk2"/>
            </a:solidFill>
            <a:prstDash val="solid"/>
            <a:round/>
            <a:headEnd len="sm" w="sm" type="none"/>
            <a:tailEnd len="sm" w="sm" type="none"/>
          </a:ln>
        </p:spPr>
      </p:pic>
      <p:sp>
        <p:nvSpPr>
          <p:cNvPr id="863" name="Google Shape;863;p114"/>
          <p:cNvSpPr txBox="1"/>
          <p:nvPr>
            <p:ph idx="1" type="body"/>
          </p:nvPr>
        </p:nvSpPr>
        <p:spPr>
          <a:xfrm>
            <a:off x="311700" y="1152475"/>
            <a:ext cx="39477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opción de cambios de versión es posible analizar los cambios.</a:t>
            </a:r>
            <a:endParaRPr sz="1500">
              <a:solidFill>
                <a:srgbClr val="000000"/>
              </a:solidFill>
              <a:latin typeface="Arial"/>
              <a:ea typeface="Arial"/>
              <a:cs typeface="Arial"/>
              <a:sym typeface="Arial"/>
            </a:endParaRPr>
          </a:p>
        </p:txBody>
      </p:sp>
      <p:sp>
        <p:nvSpPr>
          <p:cNvPr id="864" name="Google Shape;864;p11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65" name="Google Shape;865;p114"/>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15"/>
          <p:cNvPicPr preferRelativeResize="0"/>
          <p:nvPr/>
        </p:nvPicPr>
        <p:blipFill>
          <a:blip r:embed="rId3">
            <a:alphaModFix/>
          </a:blip>
          <a:stretch>
            <a:fillRect/>
          </a:stretch>
        </p:blipFill>
        <p:spPr>
          <a:xfrm>
            <a:off x="5265775" y="1300938"/>
            <a:ext cx="3486475" cy="3119475"/>
          </a:xfrm>
          <a:prstGeom prst="rect">
            <a:avLst/>
          </a:prstGeom>
          <a:noFill/>
          <a:ln cap="flat" cmpd="sng" w="9525">
            <a:solidFill>
              <a:schemeClr val="dk2"/>
            </a:solidFill>
            <a:prstDash val="solid"/>
            <a:round/>
            <a:headEnd len="sm" w="sm" type="none"/>
            <a:tailEnd len="sm" w="sm" type="none"/>
          </a:ln>
        </p:spPr>
      </p:pic>
      <p:sp>
        <p:nvSpPr>
          <p:cNvPr id="871" name="Google Shape;871;p115"/>
          <p:cNvSpPr txBox="1"/>
          <p:nvPr>
            <p:ph idx="1" type="body"/>
          </p:nvPr>
        </p:nvSpPr>
        <p:spPr>
          <a:xfrm>
            <a:off x="311700" y="1152475"/>
            <a:ext cx="4359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opción de Conciliar, se validan los cambios a una raíz o rama de destino y se define como se definen y resuelven conflictos.</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¿Cuándo podría existir un conflicto?</a:t>
            </a:r>
            <a:endParaRPr sz="1500">
              <a:solidFill>
                <a:srgbClr val="000000"/>
              </a:solidFill>
              <a:latin typeface="Arial"/>
              <a:ea typeface="Arial"/>
              <a:cs typeface="Arial"/>
              <a:sym typeface="Arial"/>
            </a:endParaRPr>
          </a:p>
        </p:txBody>
      </p:sp>
      <p:sp>
        <p:nvSpPr>
          <p:cNvPr id="872" name="Google Shape;872;p11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73" name="Google Shape;873;p115"/>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116"/>
          <p:cNvPicPr preferRelativeResize="0"/>
          <p:nvPr/>
        </p:nvPicPr>
        <p:blipFill>
          <a:blip r:embed="rId3">
            <a:alphaModFix/>
          </a:blip>
          <a:stretch>
            <a:fillRect/>
          </a:stretch>
        </p:blipFill>
        <p:spPr>
          <a:xfrm>
            <a:off x="5386300" y="219425"/>
            <a:ext cx="3362325" cy="2514600"/>
          </a:xfrm>
          <a:prstGeom prst="rect">
            <a:avLst/>
          </a:prstGeom>
          <a:noFill/>
          <a:ln cap="flat" cmpd="sng" w="9525">
            <a:solidFill>
              <a:schemeClr val="dk2"/>
            </a:solidFill>
            <a:prstDash val="solid"/>
            <a:round/>
            <a:headEnd len="sm" w="sm" type="none"/>
            <a:tailEnd len="sm" w="sm" type="none"/>
          </a:ln>
        </p:spPr>
      </p:pic>
      <p:sp>
        <p:nvSpPr>
          <p:cNvPr id="879" name="Google Shape;879;p116"/>
          <p:cNvSpPr txBox="1"/>
          <p:nvPr>
            <p:ph idx="1" type="body"/>
          </p:nvPr>
        </p:nvSpPr>
        <p:spPr>
          <a:xfrm>
            <a:off x="311700" y="1152475"/>
            <a:ext cx="4359600" cy="3416400"/>
          </a:xfrm>
          <a:prstGeom prst="rect">
            <a:avLst/>
          </a:prstGeom>
        </p:spPr>
        <p:txBody>
          <a:bodyPr anchorCtr="0" anchor="t" bIns="45700" lIns="91425" spcFirstLastPara="1" rIns="91425" wrap="square" tIns="45700">
            <a:noAutofit/>
          </a:bodyPr>
          <a:lstStyle/>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Conciliados los cambios, estos pueden enviarse y aplicarse a la versión de jerarquía mayor.</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Los cambios serán publicados y visibles en la versión primaria.</a:t>
            </a:r>
            <a:endParaRPr sz="1500">
              <a:solidFill>
                <a:srgbClr val="000000"/>
              </a:solidFill>
              <a:latin typeface="Arial"/>
              <a:ea typeface="Arial"/>
              <a:cs typeface="Arial"/>
              <a:sym typeface="Arial"/>
            </a:endParaRPr>
          </a:p>
        </p:txBody>
      </p:sp>
      <p:pic>
        <p:nvPicPr>
          <p:cNvPr id="880" name="Google Shape;880;p116"/>
          <p:cNvPicPr preferRelativeResize="0"/>
          <p:nvPr/>
        </p:nvPicPr>
        <p:blipFill>
          <a:blip r:embed="rId4">
            <a:alphaModFix/>
          </a:blip>
          <a:stretch>
            <a:fillRect/>
          </a:stretch>
        </p:blipFill>
        <p:spPr>
          <a:xfrm>
            <a:off x="4801950" y="2814400"/>
            <a:ext cx="3946675" cy="2129125"/>
          </a:xfrm>
          <a:prstGeom prst="rect">
            <a:avLst/>
          </a:prstGeom>
          <a:noFill/>
          <a:ln cap="flat" cmpd="sng" w="9525">
            <a:solidFill>
              <a:schemeClr val="dk2"/>
            </a:solidFill>
            <a:prstDash val="solid"/>
            <a:round/>
            <a:headEnd len="sm" w="sm" type="none"/>
            <a:tailEnd len="sm" w="sm" type="none"/>
          </a:ln>
        </p:spPr>
      </p:pic>
      <p:sp>
        <p:nvSpPr>
          <p:cNvPr id="881" name="Google Shape;881;p116"/>
          <p:cNvSpPr txBox="1"/>
          <p:nvPr>
            <p:ph type="title"/>
          </p:nvPr>
        </p:nvSpPr>
        <p:spPr>
          <a:xfrm>
            <a:off x="311700" y="445025"/>
            <a:ext cx="49725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82" name="Google Shape;882;p116"/>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17"/>
          <p:cNvPicPr preferRelativeResize="0"/>
          <p:nvPr/>
        </p:nvPicPr>
        <p:blipFill>
          <a:blip r:embed="rId3">
            <a:alphaModFix/>
          </a:blip>
          <a:stretch>
            <a:fillRect/>
          </a:stretch>
        </p:blipFill>
        <p:spPr>
          <a:xfrm>
            <a:off x="4339825" y="929025"/>
            <a:ext cx="4492475" cy="2535050"/>
          </a:xfrm>
          <a:prstGeom prst="rect">
            <a:avLst/>
          </a:prstGeom>
          <a:noFill/>
          <a:ln cap="flat" cmpd="sng" w="9525">
            <a:solidFill>
              <a:schemeClr val="dk2"/>
            </a:solidFill>
            <a:prstDash val="solid"/>
            <a:round/>
            <a:headEnd len="sm" w="sm" type="none"/>
            <a:tailEnd len="sm" w="sm" type="none"/>
          </a:ln>
        </p:spPr>
      </p:pic>
      <p:pic>
        <p:nvPicPr>
          <p:cNvPr id="888" name="Google Shape;888;p117"/>
          <p:cNvPicPr preferRelativeResize="0"/>
          <p:nvPr/>
        </p:nvPicPr>
        <p:blipFill>
          <a:blip r:embed="rId4">
            <a:alphaModFix/>
          </a:blip>
          <a:stretch>
            <a:fillRect/>
          </a:stretch>
        </p:blipFill>
        <p:spPr>
          <a:xfrm>
            <a:off x="5571638" y="3661500"/>
            <a:ext cx="2028825" cy="676275"/>
          </a:xfrm>
          <a:prstGeom prst="rect">
            <a:avLst/>
          </a:prstGeom>
          <a:noFill/>
          <a:ln cap="flat" cmpd="sng" w="9525">
            <a:solidFill>
              <a:schemeClr val="dk2"/>
            </a:solidFill>
            <a:prstDash val="solid"/>
            <a:round/>
            <a:headEnd len="sm" w="sm" type="none"/>
            <a:tailEnd len="sm" w="sm" type="none"/>
          </a:ln>
        </p:spPr>
      </p:pic>
      <p:sp>
        <p:nvSpPr>
          <p:cNvPr id="889" name="Google Shape;889;p117"/>
          <p:cNvSpPr txBox="1"/>
          <p:nvPr>
            <p:ph idx="1" type="body"/>
          </p:nvPr>
        </p:nvSpPr>
        <p:spPr>
          <a:xfrm>
            <a:off x="311700" y="1152475"/>
            <a:ext cx="3807000" cy="3416400"/>
          </a:xfrm>
          <a:prstGeom prst="rect">
            <a:avLst/>
          </a:prstGeom>
        </p:spPr>
        <p:txBody>
          <a:bodyPr anchorCtr="0" anchor="t" bIns="45700" lIns="91425" spcFirstLastPara="1" rIns="91425" wrap="square" tIns="45700">
            <a:noAutofit/>
          </a:bodyPr>
          <a:lstStyle/>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Finalmente se comprimen las ediciones.</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Esto implica que se analizan las tablas deltas y se elimina toda redundancia.</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¿Qué tipo de redundancia?</a:t>
            </a:r>
            <a:endParaRPr sz="1500">
              <a:solidFill>
                <a:srgbClr val="000000"/>
              </a:solidFill>
              <a:latin typeface="Arial"/>
              <a:ea typeface="Arial"/>
              <a:cs typeface="Arial"/>
              <a:sym typeface="Arial"/>
            </a:endParaRPr>
          </a:p>
        </p:txBody>
      </p:sp>
      <p:sp>
        <p:nvSpPr>
          <p:cNvPr id="890" name="Google Shape;890;p117"/>
          <p:cNvSpPr txBox="1"/>
          <p:nvPr>
            <p:ph type="title"/>
          </p:nvPr>
        </p:nvSpPr>
        <p:spPr>
          <a:xfrm>
            <a:off x="311700" y="445025"/>
            <a:ext cx="3927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91" name="Google Shape;891;p117"/>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8"/>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7" name="Google Shape;897;p118"/>
          <p:cNvSpPr txBox="1"/>
          <p:nvPr/>
        </p:nvSpPr>
        <p:spPr>
          <a:xfrm>
            <a:off x="2130600" y="2196200"/>
            <a:ext cx="488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Servicios de Mapas</a:t>
            </a:r>
            <a:endParaRPr b="1" sz="3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9"/>
          <p:cNvSpPr txBox="1"/>
          <p:nvPr/>
        </p:nvSpPr>
        <p:spPr>
          <a:xfrm>
            <a:off x="828300" y="1483775"/>
            <a:ext cx="74874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a:t>Objetivo</a:t>
            </a:r>
            <a:endParaRPr b="1"/>
          </a:p>
          <a:p>
            <a:pPr indent="0" lvl="0" marL="0" rtl="0" algn="just">
              <a:spcBef>
                <a:spcPts val="0"/>
              </a:spcBef>
              <a:spcAft>
                <a:spcPts val="0"/>
              </a:spcAft>
              <a:buNone/>
            </a:pPr>
            <a:r>
              <a:rPr lang="es"/>
              <a:t>El presente contenido tiene por finalidad introducir al estudiante sobre los tipos de servicios de mapas, sus capacidades y configuraciones de uso, y publicación.</a:t>
            </a:r>
            <a:endParaRPr/>
          </a:p>
          <a:p>
            <a:pPr indent="0" lvl="0" marL="0" rtl="0" algn="just">
              <a:spcBef>
                <a:spcPts val="0"/>
              </a:spcBef>
              <a:spcAft>
                <a:spcPts val="0"/>
              </a:spcAft>
              <a:buNone/>
            </a:pPr>
            <a:r>
              <a:t/>
            </a:r>
            <a:endParaRPr b="1"/>
          </a:p>
          <a:p>
            <a:pPr indent="0" lvl="0" marL="0" rtl="0" algn="just">
              <a:spcBef>
                <a:spcPts val="0"/>
              </a:spcBef>
              <a:spcAft>
                <a:spcPts val="0"/>
              </a:spcAft>
              <a:buNone/>
            </a:pPr>
            <a:r>
              <a:rPr b="1" lang="es"/>
              <a:t>Contenido:</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es"/>
              <a:t>1: Introducción a servicios de mapas, tipos y estándares (ej: WMS, WFC, WTMS, CSW, WPS, ECQL / MapService, FeatureService, Geoprocessing Service)</a:t>
            </a:r>
            <a:endParaRPr/>
          </a:p>
          <a:p>
            <a:pPr indent="0" lvl="0" marL="0" rtl="0" algn="just">
              <a:spcBef>
                <a:spcPts val="0"/>
              </a:spcBef>
              <a:spcAft>
                <a:spcPts val="0"/>
              </a:spcAft>
              <a:buNone/>
            </a:pPr>
            <a:r>
              <a:rPr lang="es"/>
              <a:t>2: Ejemplos y casos de usos de tipos de servicios</a:t>
            </a:r>
            <a:endParaRPr/>
          </a:p>
          <a:p>
            <a:pPr indent="0" lvl="0" marL="0" rtl="0" algn="just">
              <a:spcBef>
                <a:spcPts val="0"/>
              </a:spcBef>
              <a:spcAft>
                <a:spcPts val="0"/>
              </a:spcAft>
              <a:buNone/>
            </a:pPr>
            <a:r>
              <a:rPr lang="es"/>
              <a:t>3: Publicación y consumo de servicios (protocolos de generación y solicitud)</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120"/>
          <p:cNvPicPr preferRelativeResize="0"/>
          <p:nvPr/>
        </p:nvPicPr>
        <p:blipFill>
          <a:blip r:embed="rId3">
            <a:alphaModFix/>
          </a:blip>
          <a:stretch>
            <a:fillRect/>
          </a:stretch>
        </p:blipFill>
        <p:spPr>
          <a:xfrm>
            <a:off x="3271525" y="152400"/>
            <a:ext cx="5524183" cy="4838700"/>
          </a:xfrm>
          <a:prstGeom prst="rect">
            <a:avLst/>
          </a:prstGeom>
          <a:noFill/>
          <a:ln>
            <a:noFill/>
          </a:ln>
        </p:spPr>
      </p:pic>
      <p:sp>
        <p:nvSpPr>
          <p:cNvPr id="908" name="Google Shape;908;p120"/>
          <p:cNvSpPr txBox="1"/>
          <p:nvPr/>
        </p:nvSpPr>
        <p:spPr>
          <a:xfrm>
            <a:off x="69500" y="20591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rPr>
              <a:t>Diagrama Conceptual</a:t>
            </a:r>
            <a:endParaRPr/>
          </a:p>
        </p:txBody>
      </p:sp>
      <p:sp>
        <p:nvSpPr>
          <p:cNvPr id="909" name="Google Shape;909;p120"/>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OGC</a:t>
            </a:r>
            <a:endParaRPr sz="1000"/>
          </a:p>
        </p:txBody>
      </p:sp>
      <p:sp>
        <p:nvSpPr>
          <p:cNvPr id="910" name="Google Shape;910;p120"/>
          <p:cNvSpPr txBox="1"/>
          <p:nvPr/>
        </p:nvSpPr>
        <p:spPr>
          <a:xfrm>
            <a:off x="641675" y="2459350"/>
            <a:ext cx="17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hlinkClick r:id="rId4"/>
              </a:rPr>
              <a:t>OGC Standards | OGC</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1"/>
          <p:cNvSpPr txBox="1"/>
          <p:nvPr/>
        </p:nvSpPr>
        <p:spPr>
          <a:xfrm>
            <a:off x="3379750" y="321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Agrupación de Estándares OGC</a:t>
            </a:r>
            <a:endParaRPr/>
          </a:p>
        </p:txBody>
      </p:sp>
      <p:pic>
        <p:nvPicPr>
          <p:cNvPr id="916" name="Google Shape;916;p121"/>
          <p:cNvPicPr preferRelativeResize="0"/>
          <p:nvPr/>
        </p:nvPicPr>
        <p:blipFill>
          <a:blip r:embed="rId3">
            <a:alphaModFix/>
          </a:blip>
          <a:stretch>
            <a:fillRect/>
          </a:stretch>
        </p:blipFill>
        <p:spPr>
          <a:xfrm>
            <a:off x="1994900" y="1177650"/>
            <a:ext cx="5769700" cy="3243825"/>
          </a:xfrm>
          <a:prstGeom prst="rect">
            <a:avLst/>
          </a:prstGeom>
          <a:noFill/>
          <a:ln>
            <a:noFill/>
          </a:ln>
        </p:spPr>
      </p:pic>
      <p:sp>
        <p:nvSpPr>
          <p:cNvPr id="917" name="Google Shape;917;p121"/>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OGC</a:t>
            </a:r>
            <a:endParaRPr sz="1000"/>
          </a:p>
        </p:txBody>
      </p:sp>
      <p:sp>
        <p:nvSpPr>
          <p:cNvPr id="918" name="Google Shape;918;p121"/>
          <p:cNvSpPr txBox="1"/>
          <p:nvPr/>
        </p:nvSpPr>
        <p:spPr>
          <a:xfrm>
            <a:off x="342700" y="4188325"/>
            <a:ext cx="17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hlinkClick r:id="rId4"/>
              </a:rPr>
              <a:t>OGC Standards | OGC</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2"/>
          <p:cNvSpPr txBox="1"/>
          <p:nvPr/>
        </p:nvSpPr>
        <p:spPr>
          <a:xfrm>
            <a:off x="3379750" y="321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Agrupación de Estándares OGC</a:t>
            </a:r>
            <a:endParaRPr/>
          </a:p>
        </p:txBody>
      </p:sp>
      <p:sp>
        <p:nvSpPr>
          <p:cNvPr id="924" name="Google Shape;924;p122"/>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OGC</a:t>
            </a:r>
            <a:endParaRPr sz="1000"/>
          </a:p>
        </p:txBody>
      </p:sp>
      <p:pic>
        <p:nvPicPr>
          <p:cNvPr id="925" name="Google Shape;925;p122"/>
          <p:cNvPicPr preferRelativeResize="0"/>
          <p:nvPr/>
        </p:nvPicPr>
        <p:blipFill>
          <a:blip r:embed="rId3">
            <a:alphaModFix/>
          </a:blip>
          <a:stretch>
            <a:fillRect/>
          </a:stretch>
        </p:blipFill>
        <p:spPr>
          <a:xfrm>
            <a:off x="2059125" y="821075"/>
            <a:ext cx="5197524" cy="4070421"/>
          </a:xfrm>
          <a:prstGeom prst="rect">
            <a:avLst/>
          </a:prstGeom>
          <a:noFill/>
          <a:ln>
            <a:noFill/>
          </a:ln>
        </p:spPr>
      </p:pic>
      <p:sp>
        <p:nvSpPr>
          <p:cNvPr id="926" name="Google Shape;926;p122"/>
          <p:cNvSpPr txBox="1"/>
          <p:nvPr/>
        </p:nvSpPr>
        <p:spPr>
          <a:xfrm>
            <a:off x="342700" y="4188325"/>
            <a:ext cx="173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hlinkClick r:id="rId4"/>
              </a:rPr>
              <a:t>OGC Standards | OGC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4"/>
          <p:cNvPicPr preferRelativeResize="0"/>
          <p:nvPr/>
        </p:nvPicPr>
        <p:blipFill>
          <a:blip r:embed="rId3">
            <a:alphaModFix/>
          </a:blip>
          <a:stretch>
            <a:fillRect/>
          </a:stretch>
        </p:blipFill>
        <p:spPr>
          <a:xfrm>
            <a:off x="1418600" y="1178800"/>
            <a:ext cx="6306801" cy="3211900"/>
          </a:xfrm>
          <a:prstGeom prst="rect">
            <a:avLst/>
          </a:prstGeom>
          <a:noFill/>
          <a:ln>
            <a:noFill/>
          </a:ln>
        </p:spPr>
      </p:pic>
      <p:sp>
        <p:nvSpPr>
          <p:cNvPr id="184" name="Google Shape;184;p24"/>
          <p:cNvSpPr txBox="1"/>
          <p:nvPr/>
        </p:nvSpPr>
        <p:spPr>
          <a:xfrm>
            <a:off x="633000" y="46484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 - CITIAPS USACH</a:t>
            </a:r>
            <a:endParaRPr sz="1000"/>
          </a:p>
        </p:txBody>
      </p:sp>
      <p:sp>
        <p:nvSpPr>
          <p:cNvPr id="185" name="Google Shape;185;p24"/>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Diagrama conceptual de un SIG</a:t>
            </a:r>
            <a:endParaRPr b="1" sz="18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23"/>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2" name="Google Shape;932;p123"/>
          <p:cNvSpPr txBox="1"/>
          <p:nvPr/>
        </p:nvSpPr>
        <p:spPr>
          <a:xfrm>
            <a:off x="2130600" y="2196200"/>
            <a:ext cx="488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Aplicativos SIG</a:t>
            </a:r>
            <a:endParaRPr b="1" sz="3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24"/>
          <p:cNvSpPr txBox="1"/>
          <p:nvPr/>
        </p:nvSpPr>
        <p:spPr>
          <a:xfrm>
            <a:off x="828300" y="1483775"/>
            <a:ext cx="74874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a:t>Objetivo</a:t>
            </a:r>
            <a:endParaRPr b="1"/>
          </a:p>
          <a:p>
            <a:pPr indent="0" lvl="0" marL="0" rtl="0" algn="just">
              <a:spcBef>
                <a:spcPts val="0"/>
              </a:spcBef>
              <a:spcAft>
                <a:spcPts val="0"/>
              </a:spcAft>
              <a:buNone/>
            </a:pPr>
            <a:r>
              <a:rPr lang="es"/>
              <a:t>El presente contenido tiene por finalidad introducir al estudiante la creación de aplicaciones en entornos de trabajo de Escritorio, Web y móviles, con la finalidad de generar una plataforma geo-informática que resuelva las necesidades de los usuarios en cuanto a  herramientas y funcionalidades requeridas.</a:t>
            </a:r>
            <a:endParaRPr/>
          </a:p>
          <a:p>
            <a:pPr indent="0" lvl="0" marL="0" rtl="0" algn="just">
              <a:spcBef>
                <a:spcPts val="0"/>
              </a:spcBef>
              <a:spcAft>
                <a:spcPts val="0"/>
              </a:spcAft>
              <a:buNone/>
            </a:pPr>
            <a:r>
              <a:t/>
            </a:r>
            <a:endParaRPr b="1"/>
          </a:p>
          <a:p>
            <a:pPr indent="0" lvl="0" marL="0" rtl="0" algn="just">
              <a:spcBef>
                <a:spcPts val="0"/>
              </a:spcBef>
              <a:spcAft>
                <a:spcPts val="0"/>
              </a:spcAft>
              <a:buNone/>
            </a:pPr>
            <a:r>
              <a:rPr b="1" lang="es"/>
              <a:t>Contenido:</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lang="es"/>
              <a:t>Aplicativos Escritorio: lenguaje Arcpy, automatización de geoprocesos</a:t>
            </a:r>
            <a:endParaRPr/>
          </a:p>
          <a:p>
            <a:pPr indent="-317500" lvl="0" marL="457200" rtl="0" algn="just">
              <a:spcBef>
                <a:spcPts val="0"/>
              </a:spcBef>
              <a:spcAft>
                <a:spcPts val="0"/>
              </a:spcAft>
              <a:buSzPts val="1400"/>
              <a:buAutoNum type="arabicPeriod"/>
            </a:pPr>
            <a:r>
              <a:rPr lang="es"/>
              <a:t>Aplicativos Web: ArcGIS Online (Web AppBuilder, Dashboard, Storymaps)</a:t>
            </a:r>
            <a:endParaRPr/>
          </a:p>
          <a:p>
            <a:pPr indent="-317500" lvl="0" marL="457200" rtl="0" algn="just">
              <a:spcBef>
                <a:spcPts val="0"/>
              </a:spcBef>
              <a:spcAft>
                <a:spcPts val="0"/>
              </a:spcAft>
              <a:buSzPts val="1400"/>
              <a:buAutoNum type="arabicPeriod"/>
            </a:pPr>
            <a:r>
              <a:rPr lang="es"/>
              <a:t>Aplicativos Móviles: Collector, Survey123, Explorer, FieldMaps</a:t>
            </a:r>
            <a:endParaRPr/>
          </a:p>
          <a:p>
            <a:pPr indent="-317500" lvl="0" marL="457200" rtl="0" algn="just">
              <a:spcBef>
                <a:spcPts val="0"/>
              </a:spcBef>
              <a:spcAft>
                <a:spcPts val="0"/>
              </a:spcAft>
              <a:buSzPts val="1400"/>
              <a:buAutoNum type="arabicPeriod"/>
            </a:pPr>
            <a:r>
              <a:rPr lang="es"/>
              <a:t>Caso de aplicación: Explicación de caso de uso en contexto GRD</a:t>
            </a:r>
            <a:endParaRPr b="1"/>
          </a:p>
          <a:p>
            <a:pPr indent="0" lvl="0" marL="0" rtl="0" algn="just">
              <a:spcBef>
                <a:spcPts val="0"/>
              </a:spcBef>
              <a:spcAft>
                <a:spcPts val="0"/>
              </a:spcAft>
              <a:buNone/>
            </a:pPr>
            <a:r>
              <a:t/>
            </a:r>
            <a:endParaRPr b="1"/>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5"/>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3" name="Google Shape;943;p125"/>
          <p:cNvSpPr txBox="1"/>
          <p:nvPr/>
        </p:nvSpPr>
        <p:spPr>
          <a:xfrm>
            <a:off x="2130600" y="2196200"/>
            <a:ext cx="48828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Ver Presentación:</a:t>
            </a:r>
            <a:endParaRPr b="1" sz="3000"/>
          </a:p>
          <a:p>
            <a:pPr indent="0" lvl="0" marL="0" rtl="0" algn="ctr">
              <a:spcBef>
                <a:spcPts val="0"/>
              </a:spcBef>
              <a:spcAft>
                <a:spcPts val="0"/>
              </a:spcAft>
              <a:buNone/>
            </a:pPr>
            <a:r>
              <a:rPr b="1" lang="es" sz="3000"/>
              <a:t>Introducción a Python y Arcpy</a:t>
            </a:r>
            <a:endParaRPr b="1"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5"/>
          <p:cNvPicPr preferRelativeResize="0"/>
          <p:nvPr/>
        </p:nvPicPr>
        <p:blipFill>
          <a:blip r:embed="rId3">
            <a:alphaModFix/>
          </a:blip>
          <a:stretch>
            <a:fillRect/>
          </a:stretch>
        </p:blipFill>
        <p:spPr>
          <a:xfrm>
            <a:off x="1553738" y="1017725"/>
            <a:ext cx="6036529" cy="3820974"/>
          </a:xfrm>
          <a:prstGeom prst="rect">
            <a:avLst/>
          </a:prstGeom>
          <a:noFill/>
          <a:ln>
            <a:noFill/>
          </a:ln>
        </p:spPr>
      </p:pic>
      <p:sp>
        <p:nvSpPr>
          <p:cNvPr id="191" name="Google Shape;191;p25"/>
          <p:cNvSpPr txBox="1"/>
          <p:nvPr/>
        </p:nvSpPr>
        <p:spPr>
          <a:xfrm>
            <a:off x="624300"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 - CITIAPS USACH</a:t>
            </a:r>
            <a:endParaRPr sz="1000"/>
          </a:p>
        </p:txBody>
      </p:sp>
      <p:sp>
        <p:nvSpPr>
          <p:cNvPr id="192" name="Google Shape;192;p25"/>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Diagrama conceptual de un SIG</a:t>
            </a:r>
            <a:endParaRPr b="1"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Para reflexionar</a:t>
            </a:r>
            <a:endParaRPr b="1" sz="1800">
              <a:solidFill>
                <a:schemeClr val="dk1"/>
              </a:solidFill>
            </a:endParaRPr>
          </a:p>
        </p:txBody>
      </p:sp>
      <p:sp>
        <p:nvSpPr>
          <p:cNvPr id="198" name="Google Shape;198;p26"/>
          <p:cNvSpPr txBox="1"/>
          <p:nvPr/>
        </p:nvSpPr>
        <p:spPr>
          <a:xfrm>
            <a:off x="753450" y="1509750"/>
            <a:ext cx="76371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AutoNum type="arabicPeriod"/>
            </a:pPr>
            <a:r>
              <a:rPr lang="es">
                <a:solidFill>
                  <a:schemeClr val="dk1"/>
                </a:solidFill>
              </a:rPr>
              <a:t>¿Cómo se relaciona el ICG con respecto a su aporte en la arquitectura SIG y la soluciones que soporta?</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AutoNum type="arabicPeriod"/>
            </a:pPr>
            <a:r>
              <a:rPr lang="es">
                <a:solidFill>
                  <a:schemeClr val="dk1"/>
                </a:solidFill>
              </a:rPr>
              <a:t>Realizar cuadro comparativo de las arquitecturas ESRI y Open Source desde un enfoque económico, técnico y necesidades del usuario final (Realizar una vez visto el contenido desde cátedra y laboratorio)</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AutoNum type="arabicPeriod"/>
            </a:pPr>
            <a:r>
              <a:rPr lang="es">
                <a:solidFill>
                  <a:schemeClr val="dk1"/>
                </a:solidFill>
              </a:rPr>
              <a:t>Realizar un listado de actividades y procesos considerados dentro del diseño, e implementación de un SIG en las cuales cree que aportaría usted desde su disciplina, considerando roles y otras especialidades de trabajo.</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Para reflexionar</a:t>
            </a:r>
            <a:endParaRPr b="1" sz="1800">
              <a:solidFill>
                <a:schemeClr val="dk1"/>
              </a:solidFill>
            </a:endParaRPr>
          </a:p>
        </p:txBody>
      </p:sp>
      <p:pic>
        <p:nvPicPr>
          <p:cNvPr id="204" name="Google Shape;204;p27"/>
          <p:cNvPicPr preferRelativeResize="0"/>
          <p:nvPr/>
        </p:nvPicPr>
        <p:blipFill>
          <a:blip r:embed="rId3">
            <a:alphaModFix/>
          </a:blip>
          <a:stretch>
            <a:fillRect/>
          </a:stretch>
        </p:blipFill>
        <p:spPr>
          <a:xfrm>
            <a:off x="881237" y="955500"/>
            <a:ext cx="7381526" cy="4018226"/>
          </a:xfrm>
          <a:prstGeom prst="rect">
            <a:avLst/>
          </a:prstGeom>
          <a:noFill/>
          <a:ln>
            <a:noFill/>
          </a:ln>
        </p:spPr>
      </p:pic>
      <p:sp>
        <p:nvSpPr>
          <p:cNvPr id="205" name="Google Shape;205;p27"/>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 name="Google Shape;211;p28"/>
          <p:cNvSpPr txBox="1"/>
          <p:nvPr/>
        </p:nvSpPr>
        <p:spPr>
          <a:xfrm>
            <a:off x="2130600" y="2196200"/>
            <a:ext cx="488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Bases de Datos</a:t>
            </a:r>
            <a:endParaRPr b="1"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nvSpPr>
        <p:spPr>
          <a:xfrm>
            <a:off x="828300" y="892975"/>
            <a:ext cx="74874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a:t>Objetivo</a:t>
            </a:r>
            <a:endParaRPr b="1"/>
          </a:p>
          <a:p>
            <a:pPr indent="0" lvl="0" marL="0" rtl="0" algn="just">
              <a:spcBef>
                <a:spcPts val="0"/>
              </a:spcBef>
              <a:spcAft>
                <a:spcPts val="0"/>
              </a:spcAft>
              <a:buNone/>
            </a:pPr>
            <a:r>
              <a:rPr lang="es"/>
              <a:t>El presente contenido tiene por finalidad introducir al estudiante en el uso de bases de datos, como entorno de trabajo de la información geoespacial, en donde se desarrollará la estructuración de ésta como modelo de datos, junto con el establecimiento de reglas y comportamientos, que definirán su funcionalidad dentro de los aplicativos. Además se profundizará sobre el lenguaje SQL y su uso dentro de las bases de datos.</a:t>
            </a:r>
            <a:endParaRPr/>
          </a:p>
          <a:p>
            <a:pPr indent="0" lvl="0" marL="0" rtl="0" algn="just">
              <a:spcBef>
                <a:spcPts val="0"/>
              </a:spcBef>
              <a:spcAft>
                <a:spcPts val="0"/>
              </a:spcAft>
              <a:buNone/>
            </a:pPr>
            <a:r>
              <a:t/>
            </a:r>
            <a:endParaRPr b="1"/>
          </a:p>
          <a:p>
            <a:pPr indent="0" lvl="0" marL="0" rtl="0" algn="just">
              <a:spcBef>
                <a:spcPts val="0"/>
              </a:spcBef>
              <a:spcAft>
                <a:spcPts val="0"/>
              </a:spcAft>
              <a:buNone/>
            </a:pPr>
            <a:r>
              <a:rPr b="1" lang="es"/>
              <a:t>Contenido:</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lang="es"/>
              <a:t>BD: Open Source vs ESRI (GDB)</a:t>
            </a:r>
            <a:endParaRPr/>
          </a:p>
          <a:p>
            <a:pPr indent="-317500" lvl="0" marL="457200" rtl="0" algn="just">
              <a:spcBef>
                <a:spcPts val="0"/>
              </a:spcBef>
              <a:spcAft>
                <a:spcPts val="0"/>
              </a:spcAft>
              <a:buSzPts val="1400"/>
              <a:buAutoNum type="arabicPeriod"/>
            </a:pPr>
            <a:r>
              <a:rPr lang="es"/>
              <a:t>SQL</a:t>
            </a:r>
            <a:endParaRPr/>
          </a:p>
          <a:p>
            <a:pPr indent="-317500" lvl="0" marL="457200" rtl="0" algn="just">
              <a:spcBef>
                <a:spcPts val="0"/>
              </a:spcBef>
              <a:spcAft>
                <a:spcPts val="0"/>
              </a:spcAft>
              <a:buSzPts val="1400"/>
              <a:buAutoNum type="arabicPeriod"/>
            </a:pPr>
            <a:r>
              <a:rPr lang="es"/>
              <a:t>Fundamentos del Lenguaje</a:t>
            </a:r>
            <a:endParaRPr/>
          </a:p>
          <a:p>
            <a:pPr indent="-317500" lvl="0" marL="457200" rtl="0" algn="just">
              <a:spcBef>
                <a:spcPts val="0"/>
              </a:spcBef>
              <a:spcAft>
                <a:spcPts val="0"/>
              </a:spcAft>
              <a:buSzPts val="1400"/>
              <a:buAutoNum type="arabicPeriod"/>
            </a:pPr>
            <a:r>
              <a:rPr lang="es"/>
              <a:t>Consultas SQL</a:t>
            </a:r>
            <a:endParaRPr/>
          </a:p>
          <a:p>
            <a:pPr indent="-317500" lvl="0" marL="457200" rtl="0" algn="just">
              <a:spcBef>
                <a:spcPts val="0"/>
              </a:spcBef>
              <a:spcAft>
                <a:spcPts val="0"/>
              </a:spcAft>
              <a:buSzPts val="1400"/>
              <a:buAutoNum type="arabicPeriod"/>
            </a:pPr>
            <a:r>
              <a:rPr lang="es"/>
              <a:t>Modelos de datos</a:t>
            </a:r>
            <a:endParaRPr/>
          </a:p>
          <a:p>
            <a:pPr indent="-317500" lvl="0" marL="457200" rtl="0" algn="just">
              <a:spcBef>
                <a:spcPts val="0"/>
              </a:spcBef>
              <a:spcAft>
                <a:spcPts val="0"/>
              </a:spcAft>
              <a:buSzPts val="1400"/>
              <a:buAutoNum type="arabicPeriod"/>
            </a:pPr>
            <a:r>
              <a:rPr lang="es"/>
              <a:t>Dominios y Subtipos</a:t>
            </a:r>
            <a:endParaRPr/>
          </a:p>
          <a:p>
            <a:pPr indent="-317500" lvl="0" marL="457200" rtl="0" algn="just">
              <a:spcBef>
                <a:spcPts val="0"/>
              </a:spcBef>
              <a:spcAft>
                <a:spcPts val="0"/>
              </a:spcAft>
              <a:buSzPts val="1400"/>
              <a:buAutoNum type="arabicPeriod"/>
            </a:pPr>
            <a:r>
              <a:rPr lang="es"/>
              <a:t>Topología</a:t>
            </a:r>
            <a:endParaRPr b="1"/>
          </a:p>
        </p:txBody>
      </p:sp>
      <p:sp>
        <p:nvSpPr>
          <p:cNvPr id="217" name="Google Shape;217;p29"/>
          <p:cNvSpPr txBox="1"/>
          <p:nvPr/>
        </p:nvSpPr>
        <p:spPr>
          <a:xfrm>
            <a:off x="5072925" y="2803800"/>
            <a:ext cx="35025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t>8.	</a:t>
            </a:r>
            <a:r>
              <a:rPr lang="es"/>
              <a:t>Relaciones</a:t>
            </a:r>
            <a:endParaRPr/>
          </a:p>
          <a:p>
            <a:pPr indent="0" lvl="0" marL="0" rtl="0" algn="just">
              <a:spcBef>
                <a:spcPts val="0"/>
              </a:spcBef>
              <a:spcAft>
                <a:spcPts val="0"/>
              </a:spcAft>
              <a:buNone/>
            </a:pPr>
            <a:r>
              <a:rPr lang="es"/>
              <a:t>9.	Vistas</a:t>
            </a:r>
            <a:endParaRPr/>
          </a:p>
          <a:p>
            <a:pPr indent="0" lvl="0" marL="0" rtl="0" algn="just">
              <a:spcBef>
                <a:spcPts val="0"/>
              </a:spcBef>
              <a:spcAft>
                <a:spcPts val="0"/>
              </a:spcAft>
              <a:buNone/>
            </a:pPr>
            <a:r>
              <a:rPr lang="es"/>
              <a:t>10.	Versionamiento y respaldo</a:t>
            </a:r>
            <a:endParaRPr/>
          </a:p>
          <a:p>
            <a:pPr indent="0" lvl="0" marL="0" rtl="0" algn="just">
              <a:spcBef>
                <a:spcPts val="0"/>
              </a:spcBef>
              <a:spcAft>
                <a:spcPts val="0"/>
              </a:spcAft>
              <a:buNone/>
            </a:pPr>
            <a:r>
              <a:rPr lang="es"/>
              <a:t>11.	Esquema de usuarios BD</a:t>
            </a:r>
            <a:endParaRPr/>
          </a:p>
          <a:p>
            <a:pPr indent="0" lvl="0" marL="0" rtl="0" algn="just">
              <a:spcBef>
                <a:spcPts val="0"/>
              </a:spcBef>
              <a:spcAft>
                <a:spcPts val="0"/>
              </a:spcAft>
              <a:buNone/>
            </a:pPr>
            <a:r>
              <a:rPr lang="es"/>
              <a:t>12.	Esquema XML</a:t>
            </a:r>
            <a:endParaRPr/>
          </a:p>
          <a:p>
            <a:pPr indent="0" lvl="0" marL="0" rtl="0" algn="just">
              <a:spcBef>
                <a:spcPts val="0"/>
              </a:spcBef>
              <a:spcAft>
                <a:spcPts val="0"/>
              </a:spcAft>
              <a:buNone/>
            </a:pPr>
            <a:r>
              <a:rPr lang="es"/>
              <a:t>13.	Esquema SQL y Backup</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idx="1" type="body"/>
          </p:nvPr>
        </p:nvSpPr>
        <p:spPr>
          <a:xfrm>
            <a:off x="311700" y="1152475"/>
            <a:ext cx="35052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400">
                <a:solidFill>
                  <a:srgbClr val="000000"/>
                </a:solidFill>
                <a:latin typeface="Arial"/>
                <a:ea typeface="Arial"/>
                <a:cs typeface="Arial"/>
                <a:sym typeface="Arial"/>
              </a:rPr>
              <a:t>Una </a:t>
            </a:r>
            <a:r>
              <a:rPr b="1" lang="es" sz="1400">
                <a:solidFill>
                  <a:srgbClr val="000000"/>
                </a:solidFill>
                <a:latin typeface="Arial"/>
                <a:ea typeface="Arial"/>
                <a:cs typeface="Arial"/>
                <a:sym typeface="Arial"/>
              </a:rPr>
              <a:t>base de datos</a:t>
            </a:r>
            <a:r>
              <a:rPr lang="es" sz="1400">
                <a:solidFill>
                  <a:srgbClr val="000000"/>
                </a:solidFill>
                <a:latin typeface="Arial"/>
                <a:ea typeface="Arial"/>
                <a:cs typeface="Arial"/>
                <a:sym typeface="Arial"/>
              </a:rPr>
              <a:t> es una colección de tablas organizadas en forma lógica por un DBMS.</a:t>
            </a:r>
            <a:endParaRPr sz="1400">
              <a:solidFill>
                <a:srgbClr val="000000"/>
              </a:solidFill>
              <a:latin typeface="Arial"/>
              <a:ea typeface="Arial"/>
              <a:cs typeface="Arial"/>
              <a:sym typeface="Arial"/>
            </a:endParaRPr>
          </a:p>
          <a:p>
            <a:pPr indent="0" lvl="0" marL="0" rtl="0" algn="just">
              <a:spcBef>
                <a:spcPts val="640"/>
              </a:spcBef>
              <a:spcAft>
                <a:spcPts val="0"/>
              </a:spcAft>
              <a:buNone/>
            </a:pPr>
            <a:r>
              <a:rPr lang="es" sz="1400">
                <a:solidFill>
                  <a:srgbClr val="000000"/>
                </a:solidFill>
                <a:latin typeface="Arial"/>
                <a:ea typeface="Arial"/>
                <a:cs typeface="Arial"/>
                <a:sym typeface="Arial"/>
              </a:rPr>
              <a:t>Una </a:t>
            </a:r>
            <a:r>
              <a:rPr b="1" lang="es" sz="1400">
                <a:solidFill>
                  <a:srgbClr val="000000"/>
                </a:solidFill>
                <a:latin typeface="Arial"/>
                <a:ea typeface="Arial"/>
                <a:cs typeface="Arial"/>
                <a:sym typeface="Arial"/>
              </a:rPr>
              <a:t>tabla </a:t>
            </a:r>
            <a:r>
              <a:rPr lang="es" sz="1400">
                <a:solidFill>
                  <a:srgbClr val="000000"/>
                </a:solidFill>
                <a:latin typeface="Arial"/>
                <a:ea typeface="Arial"/>
                <a:cs typeface="Arial"/>
                <a:sym typeface="Arial"/>
              </a:rPr>
              <a:t>es un conjunto de </a:t>
            </a:r>
            <a:r>
              <a:rPr b="1" lang="es" sz="1400">
                <a:solidFill>
                  <a:srgbClr val="000000"/>
                </a:solidFill>
                <a:latin typeface="Arial"/>
                <a:ea typeface="Arial"/>
                <a:cs typeface="Arial"/>
                <a:sym typeface="Arial"/>
              </a:rPr>
              <a:t>registros </a:t>
            </a:r>
            <a:r>
              <a:rPr lang="es" sz="1400">
                <a:solidFill>
                  <a:srgbClr val="000000"/>
                </a:solidFill>
                <a:latin typeface="Arial"/>
                <a:ea typeface="Arial"/>
                <a:cs typeface="Arial"/>
                <a:sym typeface="Arial"/>
              </a:rPr>
              <a:t>relacionados</a:t>
            </a:r>
            <a:endParaRPr sz="1400">
              <a:solidFill>
                <a:srgbClr val="000000"/>
              </a:solidFill>
              <a:latin typeface="Arial"/>
              <a:ea typeface="Arial"/>
              <a:cs typeface="Arial"/>
              <a:sym typeface="Arial"/>
            </a:endParaRPr>
          </a:p>
          <a:p>
            <a:pPr indent="0" lvl="0" marL="0" rtl="0" algn="just">
              <a:spcBef>
                <a:spcPts val="640"/>
              </a:spcBef>
              <a:spcAft>
                <a:spcPts val="0"/>
              </a:spcAft>
              <a:buNone/>
            </a:pPr>
            <a:r>
              <a:rPr lang="es" sz="1400">
                <a:solidFill>
                  <a:srgbClr val="000000"/>
                </a:solidFill>
                <a:latin typeface="Arial"/>
                <a:ea typeface="Arial"/>
                <a:cs typeface="Arial"/>
                <a:sym typeface="Arial"/>
              </a:rPr>
              <a:t>Un </a:t>
            </a:r>
            <a:r>
              <a:rPr b="1" lang="es" sz="1400">
                <a:solidFill>
                  <a:srgbClr val="000000"/>
                </a:solidFill>
                <a:latin typeface="Arial"/>
                <a:ea typeface="Arial"/>
                <a:cs typeface="Arial"/>
                <a:sym typeface="Arial"/>
              </a:rPr>
              <a:t>registro </a:t>
            </a:r>
            <a:r>
              <a:rPr lang="es" sz="1400">
                <a:solidFill>
                  <a:srgbClr val="000000"/>
                </a:solidFill>
                <a:latin typeface="Arial"/>
                <a:ea typeface="Arial"/>
                <a:cs typeface="Arial"/>
                <a:sym typeface="Arial"/>
              </a:rPr>
              <a:t>corresponde a una observación, y queda caracterizado por </a:t>
            </a:r>
            <a:r>
              <a:rPr b="1" lang="es" sz="1400">
                <a:solidFill>
                  <a:srgbClr val="000000"/>
                </a:solidFill>
                <a:latin typeface="Arial"/>
                <a:ea typeface="Arial"/>
                <a:cs typeface="Arial"/>
                <a:sym typeface="Arial"/>
              </a:rPr>
              <a:t>atributos </a:t>
            </a:r>
            <a:endParaRPr b="1" sz="1400">
              <a:solidFill>
                <a:srgbClr val="000000"/>
              </a:solidFill>
              <a:latin typeface="Arial"/>
              <a:ea typeface="Arial"/>
              <a:cs typeface="Arial"/>
              <a:sym typeface="Arial"/>
            </a:endParaRPr>
          </a:p>
        </p:txBody>
      </p:sp>
      <p:pic>
        <p:nvPicPr>
          <p:cNvPr id="223" name="Google Shape;223;p30"/>
          <p:cNvPicPr preferRelativeResize="0"/>
          <p:nvPr/>
        </p:nvPicPr>
        <p:blipFill>
          <a:blip r:embed="rId3">
            <a:alphaModFix/>
          </a:blip>
          <a:stretch>
            <a:fillRect/>
          </a:stretch>
        </p:blipFill>
        <p:spPr>
          <a:xfrm>
            <a:off x="4572000" y="841750"/>
            <a:ext cx="4267200" cy="3727132"/>
          </a:xfrm>
          <a:prstGeom prst="rect">
            <a:avLst/>
          </a:prstGeom>
          <a:noFill/>
          <a:ln>
            <a:noFill/>
          </a:ln>
        </p:spPr>
      </p:pic>
      <p:sp>
        <p:nvSpPr>
          <p:cNvPr id="224" name="Google Shape;224;p30"/>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Introducción a las BD</a:t>
            </a:r>
            <a:endParaRPr b="1" sz="1800">
              <a:solidFill>
                <a:schemeClr val="dk1"/>
              </a:solidFill>
            </a:endParaRPr>
          </a:p>
        </p:txBody>
      </p:sp>
      <p:sp>
        <p:nvSpPr>
          <p:cNvPr id="225" name="Google Shape;225;p30"/>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Héctor Pérez</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nvSpPr>
        <p:spPr>
          <a:xfrm>
            <a:off x="2124075" y="120200"/>
            <a:ext cx="2906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Tipos de bases de datos</a:t>
            </a:r>
            <a:endParaRPr b="1" sz="1800">
              <a:solidFill>
                <a:schemeClr val="dk1"/>
              </a:solidFill>
            </a:endParaRPr>
          </a:p>
        </p:txBody>
      </p:sp>
      <p:sp>
        <p:nvSpPr>
          <p:cNvPr id="231" name="Google Shape;231;p31"/>
          <p:cNvSpPr txBox="1"/>
          <p:nvPr/>
        </p:nvSpPr>
        <p:spPr>
          <a:xfrm>
            <a:off x="589550" y="47090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Stackoverflow</a:t>
            </a:r>
            <a:endParaRPr sz="1000"/>
          </a:p>
        </p:txBody>
      </p:sp>
      <p:pic>
        <p:nvPicPr>
          <p:cNvPr id="232" name="Google Shape;232;p31"/>
          <p:cNvPicPr preferRelativeResize="0"/>
          <p:nvPr/>
        </p:nvPicPr>
        <p:blipFill>
          <a:blip r:embed="rId3">
            <a:alphaModFix/>
          </a:blip>
          <a:stretch>
            <a:fillRect/>
          </a:stretch>
        </p:blipFill>
        <p:spPr>
          <a:xfrm>
            <a:off x="5126125" y="120200"/>
            <a:ext cx="3952650" cy="4927550"/>
          </a:xfrm>
          <a:prstGeom prst="rect">
            <a:avLst/>
          </a:prstGeom>
          <a:noFill/>
          <a:ln>
            <a:noFill/>
          </a:ln>
        </p:spPr>
      </p:pic>
      <p:pic>
        <p:nvPicPr>
          <p:cNvPr id="233" name="Google Shape;233;p31"/>
          <p:cNvPicPr preferRelativeResize="0"/>
          <p:nvPr/>
        </p:nvPicPr>
        <p:blipFill>
          <a:blip r:embed="rId4">
            <a:alphaModFix/>
          </a:blip>
          <a:stretch>
            <a:fillRect/>
          </a:stretch>
        </p:blipFill>
        <p:spPr>
          <a:xfrm>
            <a:off x="334825" y="1030425"/>
            <a:ext cx="4530626" cy="3678625"/>
          </a:xfrm>
          <a:prstGeom prst="rect">
            <a:avLst/>
          </a:prstGeom>
          <a:noFill/>
          <a:ln>
            <a:noFill/>
          </a:ln>
        </p:spPr>
      </p:pic>
      <p:sp>
        <p:nvSpPr>
          <p:cNvPr id="234" name="Google Shape;234;p31"/>
          <p:cNvSpPr txBox="1"/>
          <p:nvPr/>
        </p:nvSpPr>
        <p:spPr>
          <a:xfrm>
            <a:off x="489975" y="6917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Modelo de Datos</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idx="1" type="body"/>
          </p:nvPr>
        </p:nvSpPr>
        <p:spPr>
          <a:xfrm>
            <a:off x="311700" y="1152475"/>
            <a:ext cx="1226100" cy="20187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b="1" lang="es" sz="1400">
                <a:solidFill>
                  <a:srgbClr val="000000"/>
                </a:solidFill>
                <a:latin typeface="Arial"/>
                <a:ea typeface="Arial"/>
                <a:cs typeface="Arial"/>
                <a:sym typeface="Arial"/>
              </a:rPr>
              <a:t>Cliente</a:t>
            </a:r>
            <a:endParaRPr b="1" sz="1400">
              <a:solidFill>
                <a:srgbClr val="000000"/>
              </a:solidFill>
              <a:latin typeface="Arial"/>
              <a:ea typeface="Arial"/>
              <a:cs typeface="Arial"/>
              <a:sym typeface="Arial"/>
            </a:endParaRPr>
          </a:p>
          <a:p>
            <a:pPr indent="0" lvl="0" marL="0" rtl="0" algn="l">
              <a:spcBef>
                <a:spcPts val="640"/>
              </a:spcBef>
              <a:spcAft>
                <a:spcPts val="0"/>
              </a:spcAft>
              <a:buNone/>
            </a:pPr>
            <a:r>
              <a:rPr b="1" lang="es" sz="1400">
                <a:solidFill>
                  <a:srgbClr val="000000"/>
                </a:solidFill>
                <a:latin typeface="Arial"/>
                <a:ea typeface="Arial"/>
                <a:cs typeface="Arial"/>
                <a:sym typeface="Arial"/>
              </a:rPr>
              <a:t>Petición</a:t>
            </a:r>
            <a:endParaRPr b="1" sz="1400">
              <a:solidFill>
                <a:srgbClr val="000000"/>
              </a:solidFill>
              <a:latin typeface="Arial"/>
              <a:ea typeface="Arial"/>
              <a:cs typeface="Arial"/>
              <a:sym typeface="Arial"/>
            </a:endParaRPr>
          </a:p>
          <a:p>
            <a:pPr indent="0" lvl="0" marL="0" rtl="0" algn="l">
              <a:spcBef>
                <a:spcPts val="640"/>
              </a:spcBef>
              <a:spcAft>
                <a:spcPts val="0"/>
              </a:spcAft>
              <a:buNone/>
            </a:pPr>
            <a:r>
              <a:rPr b="1" lang="es" sz="1400">
                <a:solidFill>
                  <a:srgbClr val="000000"/>
                </a:solidFill>
                <a:latin typeface="Arial"/>
                <a:ea typeface="Arial"/>
                <a:cs typeface="Arial"/>
                <a:sym typeface="Arial"/>
              </a:rPr>
              <a:t>Servidor </a:t>
            </a:r>
            <a:endParaRPr b="1" sz="1400">
              <a:solidFill>
                <a:srgbClr val="000000"/>
              </a:solidFill>
              <a:latin typeface="Arial"/>
              <a:ea typeface="Arial"/>
              <a:cs typeface="Arial"/>
              <a:sym typeface="Arial"/>
            </a:endParaRPr>
          </a:p>
          <a:p>
            <a:pPr indent="0" lvl="0" marL="0" rtl="0" algn="l">
              <a:spcBef>
                <a:spcPts val="640"/>
              </a:spcBef>
              <a:spcAft>
                <a:spcPts val="0"/>
              </a:spcAft>
              <a:buNone/>
            </a:pPr>
            <a:r>
              <a:rPr b="1" lang="es" sz="1400">
                <a:solidFill>
                  <a:srgbClr val="000000"/>
                </a:solidFill>
                <a:latin typeface="Arial"/>
                <a:ea typeface="Arial"/>
                <a:cs typeface="Arial"/>
                <a:sym typeface="Arial"/>
              </a:rPr>
              <a:t>DNS</a:t>
            </a:r>
            <a:endParaRPr b="1" sz="1400">
              <a:solidFill>
                <a:srgbClr val="000000"/>
              </a:solidFill>
              <a:latin typeface="Arial"/>
              <a:ea typeface="Arial"/>
              <a:cs typeface="Arial"/>
              <a:sym typeface="Arial"/>
            </a:endParaRPr>
          </a:p>
          <a:p>
            <a:pPr indent="0" lvl="0" marL="0" rtl="0" algn="l">
              <a:spcBef>
                <a:spcPts val="640"/>
              </a:spcBef>
              <a:spcAft>
                <a:spcPts val="0"/>
              </a:spcAft>
              <a:buNone/>
            </a:pPr>
            <a:r>
              <a:rPr b="1" lang="es" sz="1400">
                <a:solidFill>
                  <a:srgbClr val="000000"/>
                </a:solidFill>
                <a:latin typeface="Arial"/>
                <a:ea typeface="Arial"/>
                <a:cs typeface="Arial"/>
                <a:sym typeface="Arial"/>
              </a:rPr>
              <a:t>Puerto</a:t>
            </a:r>
            <a:endParaRPr b="1" sz="1400">
              <a:solidFill>
                <a:srgbClr val="000000"/>
              </a:solidFill>
              <a:latin typeface="Arial"/>
              <a:ea typeface="Arial"/>
              <a:cs typeface="Arial"/>
              <a:sym typeface="Arial"/>
            </a:endParaRPr>
          </a:p>
          <a:p>
            <a:pPr indent="0" lvl="0" marL="0" rtl="0" algn="l">
              <a:spcBef>
                <a:spcPts val="640"/>
              </a:spcBef>
              <a:spcAft>
                <a:spcPts val="0"/>
              </a:spcAft>
              <a:buNone/>
            </a:pPr>
            <a:r>
              <a:rPr b="1" lang="es" sz="1400">
                <a:solidFill>
                  <a:srgbClr val="000000"/>
                </a:solidFill>
                <a:latin typeface="Arial"/>
                <a:ea typeface="Arial"/>
                <a:cs typeface="Arial"/>
                <a:sym typeface="Arial"/>
              </a:rPr>
              <a:t>Respuesta</a:t>
            </a:r>
            <a:endParaRPr b="1" sz="1400">
              <a:solidFill>
                <a:srgbClr val="000000"/>
              </a:solidFill>
              <a:latin typeface="Arial"/>
              <a:ea typeface="Arial"/>
              <a:cs typeface="Arial"/>
              <a:sym typeface="Arial"/>
            </a:endParaRPr>
          </a:p>
          <a:p>
            <a:pPr indent="0" lvl="0" marL="0" rtl="0" algn="l">
              <a:spcBef>
                <a:spcPts val="640"/>
              </a:spcBef>
              <a:spcAft>
                <a:spcPts val="0"/>
              </a:spcAft>
              <a:buNone/>
            </a:pPr>
            <a:br>
              <a:rPr b="1" lang="es" sz="1400">
                <a:solidFill>
                  <a:srgbClr val="000000"/>
                </a:solidFill>
                <a:latin typeface="Arial"/>
                <a:ea typeface="Arial"/>
                <a:cs typeface="Arial"/>
                <a:sym typeface="Arial"/>
              </a:rPr>
            </a:br>
            <a:endParaRPr b="1" sz="1400">
              <a:solidFill>
                <a:srgbClr val="000000"/>
              </a:solidFill>
              <a:latin typeface="Arial"/>
              <a:ea typeface="Arial"/>
              <a:cs typeface="Arial"/>
              <a:sym typeface="Arial"/>
            </a:endParaRPr>
          </a:p>
        </p:txBody>
      </p:sp>
      <p:pic>
        <p:nvPicPr>
          <p:cNvPr id="240" name="Google Shape;240;p32"/>
          <p:cNvPicPr preferRelativeResize="0"/>
          <p:nvPr/>
        </p:nvPicPr>
        <p:blipFill>
          <a:blip r:embed="rId3">
            <a:alphaModFix/>
          </a:blip>
          <a:stretch>
            <a:fillRect/>
          </a:stretch>
        </p:blipFill>
        <p:spPr>
          <a:xfrm>
            <a:off x="2228479" y="1152475"/>
            <a:ext cx="6603819" cy="3274826"/>
          </a:xfrm>
          <a:prstGeom prst="rect">
            <a:avLst/>
          </a:prstGeom>
          <a:noFill/>
          <a:ln>
            <a:noFill/>
          </a:ln>
        </p:spPr>
      </p:pic>
      <p:sp>
        <p:nvSpPr>
          <p:cNvPr id="241" name="Google Shape;241;p32"/>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Héctor Pérez</a:t>
            </a:r>
            <a:endParaRPr sz="1000"/>
          </a:p>
        </p:txBody>
      </p:sp>
      <p:sp>
        <p:nvSpPr>
          <p:cNvPr id="242" name="Google Shape;242;p32"/>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Modelo de cliente servidor</a:t>
            </a:r>
            <a:endParaRPr b="1"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Objetivo</a:t>
            </a:r>
            <a:endParaRPr/>
          </a:p>
        </p:txBody>
      </p:sp>
      <p:sp>
        <p:nvSpPr>
          <p:cNvPr id="95" name="Google Shape;95;p15"/>
          <p:cNvSpPr txBox="1"/>
          <p:nvPr>
            <p:ph idx="1" type="body"/>
          </p:nvPr>
        </p:nvSpPr>
        <p:spPr>
          <a:xfrm>
            <a:off x="311700" y="1919325"/>
            <a:ext cx="8520600" cy="9984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s" sz="1400">
                <a:solidFill>
                  <a:srgbClr val="000000"/>
                </a:solidFill>
                <a:latin typeface="Arial"/>
                <a:ea typeface="Arial"/>
                <a:cs typeface="Arial"/>
                <a:sym typeface="Arial"/>
              </a:rPr>
              <a:t>Esta asignatura busca como objetivo entregar al </a:t>
            </a:r>
            <a:r>
              <a:rPr b="1" lang="es" sz="1400">
                <a:solidFill>
                  <a:srgbClr val="000000"/>
                </a:solidFill>
                <a:latin typeface="Arial"/>
                <a:ea typeface="Arial"/>
                <a:cs typeface="Arial"/>
                <a:sym typeface="Arial"/>
              </a:rPr>
              <a:t>Ingeniero Civil en Geografía (ICG)</a:t>
            </a:r>
            <a:r>
              <a:rPr lang="es" sz="1400">
                <a:solidFill>
                  <a:srgbClr val="000000"/>
                </a:solidFill>
                <a:latin typeface="Arial"/>
                <a:ea typeface="Arial"/>
                <a:cs typeface="Arial"/>
                <a:sym typeface="Arial"/>
              </a:rPr>
              <a:t> las herramientas y metodologías de </a:t>
            </a:r>
            <a:r>
              <a:rPr b="1" lang="es" sz="1400">
                <a:solidFill>
                  <a:srgbClr val="000000"/>
                </a:solidFill>
                <a:latin typeface="Arial"/>
                <a:ea typeface="Arial"/>
                <a:cs typeface="Arial"/>
                <a:sym typeface="Arial"/>
              </a:rPr>
              <a:t>gestión de proyectos geoinformáticos </a:t>
            </a:r>
            <a:r>
              <a:rPr lang="es" sz="1400">
                <a:solidFill>
                  <a:srgbClr val="000000"/>
                </a:solidFill>
                <a:latin typeface="Arial"/>
                <a:ea typeface="Arial"/>
                <a:cs typeface="Arial"/>
                <a:sym typeface="Arial"/>
              </a:rPr>
              <a:t>necesarios, para la construcción de aplicaciones basadas en </a:t>
            </a:r>
            <a:r>
              <a:rPr b="1" lang="es" sz="1400">
                <a:solidFill>
                  <a:srgbClr val="000000"/>
                </a:solidFill>
                <a:latin typeface="Arial"/>
                <a:ea typeface="Arial"/>
                <a:cs typeface="Arial"/>
                <a:sym typeface="Arial"/>
              </a:rPr>
              <a:t>Sistemas de Información Geográfica (SIG o GIS*)</a:t>
            </a:r>
            <a:r>
              <a:rPr lang="es" sz="1400">
                <a:solidFill>
                  <a:srgbClr val="000000"/>
                </a:solidFill>
                <a:latin typeface="Arial"/>
                <a:ea typeface="Arial"/>
                <a:cs typeface="Arial"/>
                <a:sym typeface="Arial"/>
              </a:rPr>
              <a:t>, con el objetivo de generar productos de información que apoyen la </a:t>
            </a:r>
            <a:r>
              <a:rPr b="1" lang="es" sz="1400">
                <a:solidFill>
                  <a:srgbClr val="000000"/>
                </a:solidFill>
                <a:latin typeface="Arial"/>
                <a:ea typeface="Arial"/>
                <a:cs typeface="Arial"/>
                <a:sym typeface="Arial"/>
              </a:rPr>
              <a:t>toma de decisiones sobre el territorio</a:t>
            </a:r>
            <a:r>
              <a:rPr lang="es" sz="1400">
                <a:solidFill>
                  <a:srgbClr val="000000"/>
                </a:solidFill>
                <a:latin typeface="Arial"/>
                <a:ea typeface="Arial"/>
                <a:cs typeface="Arial"/>
                <a:sym typeface="Arial"/>
              </a:rPr>
              <a:t>.</a:t>
            </a:r>
            <a:endParaRPr/>
          </a:p>
        </p:txBody>
      </p:sp>
      <p:sp>
        <p:nvSpPr>
          <p:cNvPr id="96" name="Google Shape;96;p15"/>
          <p:cNvSpPr txBox="1"/>
          <p:nvPr/>
        </p:nvSpPr>
        <p:spPr>
          <a:xfrm>
            <a:off x="311700" y="4610450"/>
            <a:ext cx="474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latin typeface="Calibri"/>
                <a:ea typeface="Calibri"/>
                <a:cs typeface="Calibri"/>
                <a:sym typeface="Calibri"/>
              </a:rPr>
              <a:t>* Acrónimo en inglés de </a:t>
            </a:r>
            <a:r>
              <a:rPr b="1" i="1" lang="es" sz="900">
                <a:latin typeface="Calibri"/>
                <a:ea typeface="Calibri"/>
                <a:cs typeface="Calibri"/>
                <a:sym typeface="Calibri"/>
              </a:rPr>
              <a:t>Geographic Information System</a:t>
            </a:r>
            <a:endParaRPr b="1" i="1" sz="9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723050"/>
            <a:ext cx="8520600" cy="1136100"/>
          </a:xfrm>
          <a:prstGeom prst="rect">
            <a:avLst/>
          </a:prstGeom>
        </p:spPr>
        <p:txBody>
          <a:bodyPr anchorCtr="0" anchor="ctr" bIns="45700" lIns="91425" spcFirstLastPara="1" rIns="91425" wrap="square" tIns="45700">
            <a:noAutofit/>
          </a:bodyPr>
          <a:lstStyle/>
          <a:p>
            <a:pPr indent="0" lvl="0" marL="0" rtl="0" algn="ctr">
              <a:lnSpc>
                <a:spcPct val="115000"/>
              </a:lnSpc>
              <a:spcBef>
                <a:spcPts val="0"/>
              </a:spcBef>
              <a:spcAft>
                <a:spcPts val="1600"/>
              </a:spcAft>
              <a:buClr>
                <a:schemeClr val="dk1"/>
              </a:buClr>
              <a:buSzPts val="1100"/>
              <a:buFont typeface="Arial"/>
              <a:buNone/>
            </a:pPr>
            <a:r>
              <a:rPr lang="es" sz="1400">
                <a:latin typeface="Arial"/>
                <a:ea typeface="Arial"/>
                <a:cs typeface="Arial"/>
                <a:sym typeface="Arial"/>
              </a:rPr>
              <a:t>Herramienta que nos permite </a:t>
            </a:r>
            <a:r>
              <a:rPr b="1" lang="es" sz="1400">
                <a:latin typeface="Arial"/>
                <a:ea typeface="Arial"/>
                <a:cs typeface="Arial"/>
                <a:sym typeface="Arial"/>
              </a:rPr>
              <a:t>administrar </a:t>
            </a:r>
            <a:r>
              <a:rPr lang="es" sz="1400">
                <a:latin typeface="Arial"/>
                <a:ea typeface="Arial"/>
                <a:cs typeface="Arial"/>
                <a:sym typeface="Arial"/>
              </a:rPr>
              <a:t>y </a:t>
            </a:r>
            <a:r>
              <a:rPr b="1" lang="es" sz="1400">
                <a:latin typeface="Arial"/>
                <a:ea typeface="Arial"/>
                <a:cs typeface="Arial"/>
                <a:sym typeface="Arial"/>
              </a:rPr>
              <a:t>desarrollar </a:t>
            </a:r>
            <a:r>
              <a:rPr lang="es" sz="1400">
                <a:latin typeface="Arial"/>
                <a:ea typeface="Arial"/>
                <a:cs typeface="Arial"/>
                <a:sym typeface="Arial"/>
              </a:rPr>
              <a:t>en una base de datos PostgreSQL. De uso gratuito, levanta un pequeño servidor al cual nos conectamos una vez instalado. </a:t>
            </a:r>
            <a:endParaRPr sz="1400">
              <a:latin typeface="Arial"/>
              <a:ea typeface="Arial"/>
              <a:cs typeface="Arial"/>
              <a:sym typeface="Arial"/>
            </a:endParaRPr>
          </a:p>
        </p:txBody>
      </p:sp>
      <p:pic>
        <p:nvPicPr>
          <p:cNvPr id="248" name="Google Shape;248;p33"/>
          <p:cNvPicPr preferRelativeResize="0"/>
          <p:nvPr/>
        </p:nvPicPr>
        <p:blipFill>
          <a:blip r:embed="rId3">
            <a:alphaModFix/>
          </a:blip>
          <a:stretch>
            <a:fillRect/>
          </a:stretch>
        </p:blipFill>
        <p:spPr>
          <a:xfrm>
            <a:off x="451250" y="1817825"/>
            <a:ext cx="8241500" cy="2632500"/>
          </a:xfrm>
          <a:prstGeom prst="rect">
            <a:avLst/>
          </a:prstGeom>
          <a:noFill/>
          <a:ln>
            <a:noFill/>
          </a:ln>
        </p:spPr>
      </p:pic>
      <p:sp>
        <p:nvSpPr>
          <p:cNvPr id="249" name="Google Shape;249;p33"/>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pgAdmin</a:t>
            </a:r>
            <a:endParaRPr b="1" sz="1800">
              <a:solidFill>
                <a:schemeClr val="dk1"/>
              </a:solidFill>
            </a:endParaRPr>
          </a:p>
        </p:txBody>
      </p:sp>
      <p:sp>
        <p:nvSpPr>
          <p:cNvPr id="250" name="Google Shape;250;p33"/>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nvSpPr>
        <p:spPr>
          <a:xfrm>
            <a:off x="364500" y="1267775"/>
            <a:ext cx="2766300" cy="20973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s"/>
              <a:t>A la derecha encontramos las conexiones a las bases de datos ya establecidas.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s"/>
              <a:t>Para crear una nueva conexión solo se debe hacer clic derecho en “Server” y darle a Create -&gt; Server.</a:t>
            </a:r>
            <a:endParaRPr/>
          </a:p>
        </p:txBody>
      </p:sp>
      <p:pic>
        <p:nvPicPr>
          <p:cNvPr id="256" name="Google Shape;256;p34"/>
          <p:cNvPicPr preferRelativeResize="0"/>
          <p:nvPr/>
        </p:nvPicPr>
        <p:blipFill>
          <a:blip r:embed="rId3">
            <a:alphaModFix/>
          </a:blip>
          <a:stretch>
            <a:fillRect/>
          </a:stretch>
        </p:blipFill>
        <p:spPr>
          <a:xfrm>
            <a:off x="4189400" y="3156025"/>
            <a:ext cx="3829451" cy="1632475"/>
          </a:xfrm>
          <a:prstGeom prst="rect">
            <a:avLst/>
          </a:prstGeom>
          <a:noFill/>
          <a:ln cap="flat" cmpd="sng" w="9525">
            <a:solidFill>
              <a:schemeClr val="dk2"/>
            </a:solidFill>
            <a:prstDash val="solid"/>
            <a:round/>
            <a:headEnd len="sm" w="sm" type="none"/>
            <a:tailEnd len="sm" w="sm" type="none"/>
          </a:ln>
        </p:spPr>
      </p:pic>
      <p:pic>
        <p:nvPicPr>
          <p:cNvPr id="257" name="Google Shape;257;p34"/>
          <p:cNvPicPr preferRelativeResize="0"/>
          <p:nvPr/>
        </p:nvPicPr>
        <p:blipFill>
          <a:blip r:embed="rId4">
            <a:alphaModFix/>
          </a:blip>
          <a:stretch>
            <a:fillRect/>
          </a:stretch>
        </p:blipFill>
        <p:spPr>
          <a:xfrm>
            <a:off x="3715125" y="919250"/>
            <a:ext cx="4590738" cy="2097400"/>
          </a:xfrm>
          <a:prstGeom prst="rect">
            <a:avLst/>
          </a:prstGeom>
          <a:noFill/>
          <a:ln cap="flat" cmpd="sng" w="9525">
            <a:solidFill>
              <a:schemeClr val="dk2"/>
            </a:solidFill>
            <a:prstDash val="solid"/>
            <a:round/>
            <a:headEnd len="sm" w="sm" type="none"/>
            <a:tailEnd len="sm" w="sm" type="none"/>
          </a:ln>
        </p:spPr>
      </p:pic>
      <p:sp>
        <p:nvSpPr>
          <p:cNvPr id="258" name="Google Shape;258;p34"/>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pgAdmin</a:t>
            </a:r>
            <a:endParaRPr b="1" sz="1800">
              <a:solidFill>
                <a:schemeClr val="dk1"/>
              </a:solidFill>
            </a:endParaRPr>
          </a:p>
        </p:txBody>
      </p:sp>
      <p:sp>
        <p:nvSpPr>
          <p:cNvPr id="259" name="Google Shape;259;p34"/>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nvSpPr>
        <p:spPr>
          <a:xfrm>
            <a:off x="364500" y="1082250"/>
            <a:ext cx="2766300" cy="335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Para ejecutar comandos SQL, nos debemos ir a la base de datos de donde queremos ejecutar el </a:t>
            </a:r>
            <a:r>
              <a:rPr i="1" lang="es"/>
              <a:t>script</a:t>
            </a:r>
            <a:r>
              <a:rPr lang="es"/>
              <a:t>, y darle a “Query Tool”.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Esto abre una pestaña en donde podemos interactuar con la base de datos mediante SQL.</a:t>
            </a:r>
            <a:endParaRPr/>
          </a:p>
        </p:txBody>
      </p:sp>
      <p:pic>
        <p:nvPicPr>
          <p:cNvPr id="265" name="Google Shape;265;p35"/>
          <p:cNvPicPr preferRelativeResize="0"/>
          <p:nvPr/>
        </p:nvPicPr>
        <p:blipFill>
          <a:blip r:embed="rId3">
            <a:alphaModFix/>
          </a:blip>
          <a:stretch>
            <a:fillRect/>
          </a:stretch>
        </p:blipFill>
        <p:spPr>
          <a:xfrm>
            <a:off x="4475900" y="932725"/>
            <a:ext cx="3184485" cy="2248725"/>
          </a:xfrm>
          <a:prstGeom prst="rect">
            <a:avLst/>
          </a:prstGeom>
          <a:noFill/>
          <a:ln cap="flat" cmpd="sng" w="9525">
            <a:solidFill>
              <a:schemeClr val="dk2"/>
            </a:solidFill>
            <a:prstDash val="solid"/>
            <a:round/>
            <a:headEnd len="sm" w="sm" type="none"/>
            <a:tailEnd len="sm" w="sm" type="none"/>
          </a:ln>
        </p:spPr>
      </p:pic>
      <p:pic>
        <p:nvPicPr>
          <p:cNvPr id="266" name="Google Shape;266;p35"/>
          <p:cNvPicPr preferRelativeResize="0"/>
          <p:nvPr/>
        </p:nvPicPr>
        <p:blipFill>
          <a:blip r:embed="rId4">
            <a:alphaModFix/>
          </a:blip>
          <a:stretch>
            <a:fillRect/>
          </a:stretch>
        </p:blipFill>
        <p:spPr>
          <a:xfrm>
            <a:off x="3237100" y="3265350"/>
            <a:ext cx="5662075" cy="1574050"/>
          </a:xfrm>
          <a:prstGeom prst="rect">
            <a:avLst/>
          </a:prstGeom>
          <a:noFill/>
          <a:ln cap="flat" cmpd="sng" w="9525">
            <a:solidFill>
              <a:schemeClr val="dk2"/>
            </a:solidFill>
            <a:prstDash val="solid"/>
            <a:round/>
            <a:headEnd len="sm" w="sm" type="none"/>
            <a:tailEnd len="sm" w="sm" type="none"/>
          </a:ln>
        </p:spPr>
      </p:pic>
      <p:sp>
        <p:nvSpPr>
          <p:cNvPr id="267" name="Google Shape;267;p35"/>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
        <p:nvSpPr>
          <p:cNvPr id="268" name="Google Shape;268;p35"/>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pgAdmin</a:t>
            </a:r>
            <a:endParaRPr b="1"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36"/>
          <p:cNvGrpSpPr/>
          <p:nvPr/>
        </p:nvGrpSpPr>
        <p:grpSpPr>
          <a:xfrm>
            <a:off x="5632317" y="1189775"/>
            <a:ext cx="3305700" cy="3483050"/>
            <a:chOff x="5632317" y="1189775"/>
            <a:chExt cx="3305700" cy="3483050"/>
          </a:xfrm>
        </p:grpSpPr>
        <p:sp>
          <p:nvSpPr>
            <p:cNvPr id="274" name="Google Shape;274;p36"/>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Diseño físico</a:t>
              </a:r>
              <a:endParaRPr>
                <a:solidFill>
                  <a:srgbClr val="FFFFFF"/>
                </a:solidFill>
                <a:latin typeface="Roboto"/>
                <a:ea typeface="Roboto"/>
                <a:cs typeface="Roboto"/>
                <a:sym typeface="Roboto"/>
              </a:endParaRPr>
            </a:p>
          </p:txBody>
        </p:sp>
        <p:sp>
          <p:nvSpPr>
            <p:cNvPr id="275" name="Google Shape;275;p36"/>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Escribir código en SQL para plasmar el diseño en el motor de bases de datos</a:t>
              </a:r>
              <a:endParaRPr sz="1200">
                <a:latin typeface="Roboto"/>
                <a:ea typeface="Roboto"/>
                <a:cs typeface="Roboto"/>
                <a:sym typeface="Roboto"/>
              </a:endParaRPr>
            </a:p>
          </p:txBody>
        </p:sp>
      </p:grpSp>
      <p:grpSp>
        <p:nvGrpSpPr>
          <p:cNvPr id="276" name="Google Shape;276;p36"/>
          <p:cNvGrpSpPr/>
          <p:nvPr/>
        </p:nvGrpSpPr>
        <p:grpSpPr>
          <a:xfrm>
            <a:off x="0" y="1189989"/>
            <a:ext cx="3546900" cy="3482836"/>
            <a:chOff x="0" y="1189989"/>
            <a:chExt cx="3546900" cy="3482836"/>
          </a:xfrm>
        </p:grpSpPr>
        <p:sp>
          <p:nvSpPr>
            <p:cNvPr id="277" name="Google Shape;277;p36"/>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Diseño conceptual</a:t>
              </a:r>
              <a:endParaRPr>
                <a:solidFill>
                  <a:srgbClr val="FFFFFF"/>
                </a:solidFill>
                <a:latin typeface="Roboto"/>
                <a:ea typeface="Roboto"/>
                <a:cs typeface="Roboto"/>
                <a:sym typeface="Roboto"/>
              </a:endParaRPr>
            </a:p>
          </p:txBody>
        </p:sp>
        <p:sp>
          <p:nvSpPr>
            <p:cNvPr id="278" name="Google Shape;278;p3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Entidades y relaciones existentes entre ellas </a:t>
              </a:r>
              <a:endParaRPr sz="1200">
                <a:latin typeface="Roboto"/>
                <a:ea typeface="Roboto"/>
                <a:cs typeface="Roboto"/>
                <a:sym typeface="Roboto"/>
              </a:endParaRPr>
            </a:p>
          </p:txBody>
        </p:sp>
      </p:grpSp>
      <p:grpSp>
        <p:nvGrpSpPr>
          <p:cNvPr id="279" name="Google Shape;279;p36"/>
          <p:cNvGrpSpPr/>
          <p:nvPr/>
        </p:nvGrpSpPr>
        <p:grpSpPr>
          <a:xfrm>
            <a:off x="2944204" y="1189775"/>
            <a:ext cx="3305700" cy="3483050"/>
            <a:chOff x="2944204" y="1189775"/>
            <a:chExt cx="3305700" cy="3483050"/>
          </a:xfrm>
        </p:grpSpPr>
        <p:sp>
          <p:nvSpPr>
            <p:cNvPr id="280" name="Google Shape;280;p36"/>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Roboto"/>
                  <a:ea typeface="Roboto"/>
                  <a:cs typeface="Roboto"/>
                  <a:sym typeface="Roboto"/>
                </a:rPr>
                <a:t>Diseño lógico</a:t>
              </a:r>
              <a:endParaRPr>
                <a:solidFill>
                  <a:srgbClr val="FFFFFF"/>
                </a:solidFill>
                <a:latin typeface="Roboto"/>
                <a:ea typeface="Roboto"/>
                <a:cs typeface="Roboto"/>
                <a:sym typeface="Roboto"/>
              </a:endParaRPr>
            </a:p>
          </p:txBody>
        </p:sp>
        <p:sp>
          <p:nvSpPr>
            <p:cNvPr id="281" name="Google Shape;281;p3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latin typeface="Roboto"/>
                  <a:ea typeface="Roboto"/>
                  <a:cs typeface="Roboto"/>
                  <a:sym typeface="Roboto"/>
                </a:rPr>
                <a:t>Proceso de normalización de las tablas para evitar duplicado de información</a:t>
              </a:r>
              <a:endParaRPr sz="1200">
                <a:latin typeface="Roboto"/>
                <a:ea typeface="Roboto"/>
                <a:cs typeface="Roboto"/>
                <a:sym typeface="Roboto"/>
              </a:endParaRPr>
            </a:p>
          </p:txBody>
        </p:sp>
      </p:grpSp>
      <p:sp>
        <p:nvSpPr>
          <p:cNvPr id="282" name="Google Shape;282;p36"/>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
        <p:nvSpPr>
          <p:cNvPr id="283" name="Google Shape;283;p36"/>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Diseño de bases de datos</a:t>
            </a:r>
            <a:endParaRPr b="1"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nvSpPr>
        <p:spPr>
          <a:xfrm>
            <a:off x="311700" y="1017736"/>
            <a:ext cx="3864000" cy="375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Mientras diseñamos nuestra base de datos utilizamos el diagrama conceptual para plasmar las entidades y sus relaciones.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s"/>
              <a:t>Entidad: Representa un “objeto” independiente.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s"/>
              <a:t>Atributos: Características que posee la entidad.</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s"/>
              <a:t>Relación o Cardinalidad: Conjunto de relación de las cuales participan las entidades. Estas pueden ser:</a:t>
            </a:r>
            <a:endParaRPr/>
          </a:p>
          <a:p>
            <a:pPr indent="-317500" lvl="1" marL="914400" rtl="0" algn="just">
              <a:spcBef>
                <a:spcPts val="0"/>
              </a:spcBef>
              <a:spcAft>
                <a:spcPts val="0"/>
              </a:spcAft>
              <a:buSzPts val="1400"/>
              <a:buChar char="○"/>
            </a:pPr>
            <a:r>
              <a:rPr lang="es"/>
              <a:t>Uno a Uno (1...1)</a:t>
            </a:r>
            <a:endParaRPr/>
          </a:p>
          <a:p>
            <a:pPr indent="-317500" lvl="1" marL="914400" rtl="0" algn="just">
              <a:spcBef>
                <a:spcPts val="0"/>
              </a:spcBef>
              <a:spcAft>
                <a:spcPts val="0"/>
              </a:spcAft>
              <a:buSzPts val="1400"/>
              <a:buChar char="○"/>
            </a:pPr>
            <a:r>
              <a:rPr lang="es"/>
              <a:t>Uno a Varios (1...m)</a:t>
            </a:r>
            <a:endParaRPr/>
          </a:p>
          <a:p>
            <a:pPr indent="-317500" lvl="1" marL="914400" rtl="0" algn="just">
              <a:spcBef>
                <a:spcPts val="0"/>
              </a:spcBef>
              <a:spcAft>
                <a:spcPts val="0"/>
              </a:spcAft>
              <a:buSzPts val="1400"/>
              <a:buChar char="○"/>
            </a:pPr>
            <a:r>
              <a:rPr lang="es"/>
              <a:t>Varios a Uno (m...1)</a:t>
            </a:r>
            <a:endParaRPr/>
          </a:p>
          <a:p>
            <a:pPr indent="-317500" lvl="1" marL="914400" rtl="0" algn="just">
              <a:spcBef>
                <a:spcPts val="0"/>
              </a:spcBef>
              <a:spcAft>
                <a:spcPts val="0"/>
              </a:spcAft>
              <a:buSzPts val="1400"/>
              <a:buChar char="○"/>
            </a:pPr>
            <a:r>
              <a:rPr lang="es"/>
              <a:t>Varios a Varios (m...m)</a:t>
            </a:r>
            <a:endParaRPr/>
          </a:p>
        </p:txBody>
      </p:sp>
      <p:pic>
        <p:nvPicPr>
          <p:cNvPr id="289" name="Google Shape;289;p37"/>
          <p:cNvPicPr preferRelativeResize="0"/>
          <p:nvPr/>
        </p:nvPicPr>
        <p:blipFill>
          <a:blip r:embed="rId3">
            <a:alphaModFix/>
          </a:blip>
          <a:stretch>
            <a:fillRect/>
          </a:stretch>
        </p:blipFill>
        <p:spPr>
          <a:xfrm>
            <a:off x="4631650" y="1902948"/>
            <a:ext cx="4079270" cy="1337602"/>
          </a:xfrm>
          <a:prstGeom prst="rect">
            <a:avLst/>
          </a:prstGeom>
          <a:noFill/>
          <a:ln>
            <a:noFill/>
          </a:ln>
        </p:spPr>
      </p:pic>
      <p:sp>
        <p:nvSpPr>
          <p:cNvPr id="290" name="Google Shape;290;p37"/>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Diagrama conceptual</a:t>
            </a:r>
            <a:endParaRPr b="1" sz="1800">
              <a:solidFill>
                <a:schemeClr val="dk1"/>
              </a:solidFill>
            </a:endParaRPr>
          </a:p>
        </p:txBody>
      </p:sp>
      <p:sp>
        <p:nvSpPr>
          <p:cNvPr id="291" name="Google Shape;291;p37"/>
          <p:cNvSpPr txBox="1"/>
          <p:nvPr/>
        </p:nvSpPr>
        <p:spPr>
          <a:xfrm>
            <a:off x="5710925" y="45441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Héctor Pérez</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nvSpPr>
        <p:spPr>
          <a:xfrm>
            <a:off x="511525" y="1707575"/>
            <a:ext cx="3189600" cy="200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Durante esta fase, debemos crear las tablas que representan nuestra entidades encontradas. Establecemos las relaciones y añadimos las llaves correspondientes para cumplir con el diseño.</a:t>
            </a:r>
            <a:endParaRPr/>
          </a:p>
        </p:txBody>
      </p:sp>
      <p:pic>
        <p:nvPicPr>
          <p:cNvPr id="297" name="Google Shape;297;p38"/>
          <p:cNvPicPr preferRelativeResize="0"/>
          <p:nvPr/>
        </p:nvPicPr>
        <p:blipFill>
          <a:blip r:embed="rId3">
            <a:alphaModFix/>
          </a:blip>
          <a:stretch>
            <a:fillRect/>
          </a:stretch>
        </p:blipFill>
        <p:spPr>
          <a:xfrm>
            <a:off x="4295350" y="2081075"/>
            <a:ext cx="4591050" cy="1257300"/>
          </a:xfrm>
          <a:prstGeom prst="rect">
            <a:avLst/>
          </a:prstGeom>
          <a:noFill/>
          <a:ln>
            <a:noFill/>
          </a:ln>
        </p:spPr>
      </p:pic>
      <p:sp>
        <p:nvSpPr>
          <p:cNvPr id="298" name="Google Shape;298;p38"/>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Diagrama lógico</a:t>
            </a:r>
            <a:endParaRPr b="1" sz="1800">
              <a:solidFill>
                <a:schemeClr val="dk1"/>
              </a:solidFill>
            </a:endParaRPr>
          </a:p>
        </p:txBody>
      </p:sp>
      <p:sp>
        <p:nvSpPr>
          <p:cNvPr id="299" name="Google Shape;299;p38"/>
          <p:cNvSpPr txBox="1"/>
          <p:nvPr/>
        </p:nvSpPr>
        <p:spPr>
          <a:xfrm>
            <a:off x="5710925" y="45441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Héctor Pérez</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nvSpPr>
        <p:spPr>
          <a:xfrm>
            <a:off x="468100" y="1373825"/>
            <a:ext cx="3311400" cy="200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Es nuestra última fase e implica el crear y ejecutar nuestro código SQL para crear la base de datos, tablas, columnas, relaciones, etc.</a:t>
            </a:r>
            <a:endParaRPr/>
          </a:p>
        </p:txBody>
      </p:sp>
      <p:pic>
        <p:nvPicPr>
          <p:cNvPr id="305" name="Google Shape;305;p39"/>
          <p:cNvPicPr preferRelativeResize="0"/>
          <p:nvPr/>
        </p:nvPicPr>
        <p:blipFill>
          <a:blip r:embed="rId3">
            <a:alphaModFix/>
          </a:blip>
          <a:stretch>
            <a:fillRect/>
          </a:stretch>
        </p:blipFill>
        <p:spPr>
          <a:xfrm>
            <a:off x="4104225" y="1373838"/>
            <a:ext cx="4606700" cy="2395837"/>
          </a:xfrm>
          <a:prstGeom prst="rect">
            <a:avLst/>
          </a:prstGeom>
          <a:noFill/>
          <a:ln>
            <a:noFill/>
          </a:ln>
        </p:spPr>
      </p:pic>
      <p:sp>
        <p:nvSpPr>
          <p:cNvPr id="306" name="Google Shape;306;p39"/>
          <p:cNvSpPr txBox="1"/>
          <p:nvPr/>
        </p:nvSpPr>
        <p:spPr>
          <a:xfrm>
            <a:off x="244552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Diagrama físico</a:t>
            </a:r>
            <a:endParaRPr b="1" sz="1800">
              <a:solidFill>
                <a:schemeClr val="dk1"/>
              </a:solidFill>
            </a:endParaRPr>
          </a:p>
        </p:txBody>
      </p:sp>
      <p:sp>
        <p:nvSpPr>
          <p:cNvPr id="307" name="Google Shape;307;p39"/>
          <p:cNvSpPr txBox="1"/>
          <p:nvPr/>
        </p:nvSpPr>
        <p:spPr>
          <a:xfrm>
            <a:off x="5710925" y="45441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Héctor Pérez</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 type="body"/>
          </p:nvPr>
        </p:nvSpPr>
        <p:spPr>
          <a:xfrm>
            <a:off x="311700" y="1152475"/>
            <a:ext cx="32157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Clr>
                <a:schemeClr val="dk1"/>
              </a:buClr>
              <a:buSzPts val="1100"/>
              <a:buFont typeface="Arial"/>
              <a:buNone/>
            </a:pPr>
            <a:r>
              <a:rPr lang="es" sz="1400">
                <a:solidFill>
                  <a:srgbClr val="000000"/>
                </a:solidFill>
                <a:latin typeface="Arial"/>
                <a:ea typeface="Arial"/>
                <a:cs typeface="Arial"/>
                <a:sym typeface="Arial"/>
              </a:rPr>
              <a:t>Una de las funciones más útiles de las bases de datos, es su capacidad de replicarse. </a:t>
            </a:r>
            <a:endParaRPr sz="1400">
              <a:solidFill>
                <a:srgbClr val="000000"/>
              </a:solidFill>
              <a:latin typeface="Arial"/>
              <a:ea typeface="Arial"/>
              <a:cs typeface="Arial"/>
              <a:sym typeface="Arial"/>
            </a:endParaRPr>
          </a:p>
          <a:p>
            <a:pPr indent="0" lvl="0" marL="0" rtl="0" algn="just">
              <a:spcBef>
                <a:spcPts val="640"/>
              </a:spcBef>
              <a:spcAft>
                <a:spcPts val="0"/>
              </a:spcAft>
              <a:buClr>
                <a:schemeClr val="dk1"/>
              </a:buClr>
              <a:buSzPts val="1100"/>
              <a:buFont typeface="Arial"/>
              <a:buNone/>
            </a:pPr>
            <a:r>
              <a:rPr lang="es" sz="1400">
                <a:solidFill>
                  <a:srgbClr val="000000"/>
                </a:solidFill>
                <a:latin typeface="Arial"/>
                <a:ea typeface="Arial"/>
                <a:cs typeface="Arial"/>
                <a:sym typeface="Arial"/>
              </a:rPr>
              <a:t>Esto es, tomar los datos en una base de datos y llevarlos a otra base de datos e incluso a otro servidor.</a:t>
            </a:r>
            <a:endParaRPr sz="1400">
              <a:solidFill>
                <a:srgbClr val="000000"/>
              </a:solidFill>
              <a:latin typeface="Arial"/>
              <a:ea typeface="Arial"/>
              <a:cs typeface="Arial"/>
              <a:sym typeface="Arial"/>
            </a:endParaRPr>
          </a:p>
          <a:p>
            <a:pPr indent="0" lvl="0" marL="0" rtl="0" algn="just">
              <a:spcBef>
                <a:spcPts val="640"/>
              </a:spcBef>
              <a:spcAft>
                <a:spcPts val="0"/>
              </a:spcAft>
              <a:buClr>
                <a:schemeClr val="dk1"/>
              </a:buClr>
              <a:buSzPts val="1100"/>
              <a:buFont typeface="Arial"/>
              <a:buNone/>
            </a:pPr>
            <a:r>
              <a:rPr lang="es" sz="1400">
                <a:solidFill>
                  <a:srgbClr val="000000"/>
                </a:solidFill>
                <a:latin typeface="Arial"/>
                <a:ea typeface="Arial"/>
                <a:cs typeface="Arial"/>
                <a:sym typeface="Arial"/>
              </a:rPr>
              <a:t>Para realizar estas operaciones tenemos dos alternativas comunes:</a:t>
            </a:r>
            <a:endParaRPr sz="1400">
              <a:solidFill>
                <a:srgbClr val="000000"/>
              </a:solidFill>
              <a:latin typeface="Arial"/>
              <a:ea typeface="Arial"/>
              <a:cs typeface="Arial"/>
              <a:sym typeface="Arial"/>
            </a:endParaRPr>
          </a:p>
          <a:p>
            <a:pPr indent="-317500" lvl="0" marL="457200" rtl="0" algn="just">
              <a:spcBef>
                <a:spcPts val="640"/>
              </a:spcBef>
              <a:spcAft>
                <a:spcPts val="0"/>
              </a:spcAft>
              <a:buClr>
                <a:srgbClr val="000000"/>
              </a:buClr>
              <a:buSzPts val="1400"/>
              <a:buChar char="•"/>
            </a:pPr>
            <a:r>
              <a:rPr lang="es" sz="1400">
                <a:solidFill>
                  <a:srgbClr val="000000"/>
                </a:solidFill>
                <a:latin typeface="Arial"/>
                <a:ea typeface="Arial"/>
                <a:cs typeface="Arial"/>
                <a:sym typeface="Arial"/>
              </a:rPr>
              <a:t>Utilizar las herramientas que vienen integradas en la instalación de PostgreSQL.</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Utilizar herramientas externas como PgAdmin.</a:t>
            </a:r>
            <a:endParaRPr sz="1400">
              <a:solidFill>
                <a:srgbClr val="000000"/>
              </a:solidFill>
              <a:latin typeface="Arial"/>
              <a:ea typeface="Arial"/>
              <a:cs typeface="Arial"/>
              <a:sym typeface="Arial"/>
            </a:endParaRPr>
          </a:p>
          <a:p>
            <a:pPr indent="0" lvl="0" marL="0" rtl="0" algn="just">
              <a:spcBef>
                <a:spcPts val="640"/>
              </a:spcBef>
              <a:spcAft>
                <a:spcPts val="0"/>
              </a:spcAft>
              <a:buNone/>
            </a:pPr>
            <a:r>
              <a:t/>
            </a:r>
            <a:endParaRPr sz="1400">
              <a:solidFill>
                <a:srgbClr val="000000"/>
              </a:solidFill>
              <a:latin typeface="Arial"/>
              <a:ea typeface="Arial"/>
              <a:cs typeface="Arial"/>
              <a:sym typeface="Arial"/>
            </a:endParaRPr>
          </a:p>
        </p:txBody>
      </p:sp>
      <p:sp>
        <p:nvSpPr>
          <p:cNvPr id="313" name="Google Shape;313;p40"/>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Respaldo y restauración</a:t>
            </a:r>
            <a:endParaRPr b="1" sz="1800">
              <a:solidFill>
                <a:schemeClr val="dk1"/>
              </a:solidFill>
            </a:endParaRPr>
          </a:p>
        </p:txBody>
      </p:sp>
      <p:pic>
        <p:nvPicPr>
          <p:cNvPr id="314" name="Google Shape;314;p40"/>
          <p:cNvPicPr preferRelativeResize="0"/>
          <p:nvPr/>
        </p:nvPicPr>
        <p:blipFill>
          <a:blip r:embed="rId3">
            <a:alphaModFix/>
          </a:blip>
          <a:stretch>
            <a:fillRect/>
          </a:stretch>
        </p:blipFill>
        <p:spPr>
          <a:xfrm>
            <a:off x="4985038" y="2059121"/>
            <a:ext cx="2427675" cy="2344625"/>
          </a:xfrm>
          <a:prstGeom prst="rect">
            <a:avLst/>
          </a:prstGeom>
          <a:noFill/>
          <a:ln cap="flat" cmpd="sng" w="9525">
            <a:solidFill>
              <a:schemeClr val="dk2"/>
            </a:solidFill>
            <a:prstDash val="solid"/>
            <a:round/>
            <a:headEnd len="sm" w="sm" type="none"/>
            <a:tailEnd len="sm" w="sm" type="none"/>
          </a:ln>
        </p:spPr>
      </p:pic>
      <p:sp>
        <p:nvSpPr>
          <p:cNvPr id="315" name="Google Shape;315;p40"/>
          <p:cNvSpPr txBox="1"/>
          <p:nvPr/>
        </p:nvSpPr>
        <p:spPr>
          <a:xfrm>
            <a:off x="3944525" y="1152475"/>
            <a:ext cx="4508700" cy="615600"/>
          </a:xfrm>
          <a:prstGeom prst="rect">
            <a:avLst/>
          </a:prstGeom>
          <a:noFill/>
          <a:ln>
            <a:noFill/>
          </a:ln>
        </p:spPr>
        <p:txBody>
          <a:bodyPr anchorCtr="0" anchor="t" bIns="91425" lIns="91425" spcFirstLastPara="1" rIns="91425" wrap="square" tIns="91425">
            <a:spAutoFit/>
          </a:bodyPr>
          <a:lstStyle/>
          <a:p>
            <a:pPr indent="0" lvl="0" marL="0" rtl="0" algn="just">
              <a:spcBef>
                <a:spcPts val="640"/>
              </a:spcBef>
              <a:spcAft>
                <a:spcPts val="0"/>
              </a:spcAft>
              <a:buNone/>
            </a:pPr>
            <a:r>
              <a:rPr lang="es">
                <a:solidFill>
                  <a:schemeClr val="dk1"/>
                </a:solidFill>
              </a:rPr>
              <a:t>Primero nos vamos a la base de datos que deseamos respaldar/restaurar:</a:t>
            </a:r>
            <a:endParaRPr/>
          </a:p>
        </p:txBody>
      </p:sp>
      <p:sp>
        <p:nvSpPr>
          <p:cNvPr id="316" name="Google Shape;316;p40"/>
          <p:cNvSpPr txBox="1"/>
          <p:nvPr/>
        </p:nvSpPr>
        <p:spPr>
          <a:xfrm>
            <a:off x="4143075" y="45688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idx="1" type="body"/>
          </p:nvPr>
        </p:nvSpPr>
        <p:spPr>
          <a:xfrm>
            <a:off x="476775" y="2005525"/>
            <a:ext cx="3249900" cy="17103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400">
                <a:solidFill>
                  <a:srgbClr val="000000"/>
                </a:solidFill>
                <a:latin typeface="Arial"/>
                <a:ea typeface="Arial"/>
                <a:cs typeface="Arial"/>
                <a:sym typeface="Arial"/>
              </a:rPr>
              <a:t>Si escogemos la opción de respaldo o “Backup”, nos abre un modal, en la cual nos pide diferentes datos, por ejemplo, dónde y cómo se llamará el archivo de backup, el formato, etc.</a:t>
            </a:r>
            <a:endParaRPr sz="1400">
              <a:solidFill>
                <a:srgbClr val="000000"/>
              </a:solidFill>
              <a:latin typeface="Arial"/>
              <a:ea typeface="Arial"/>
              <a:cs typeface="Arial"/>
              <a:sym typeface="Arial"/>
            </a:endParaRPr>
          </a:p>
          <a:p>
            <a:pPr indent="0" lvl="0" marL="0" rtl="0" algn="just">
              <a:spcBef>
                <a:spcPts val="640"/>
              </a:spcBef>
              <a:spcAft>
                <a:spcPts val="0"/>
              </a:spcAft>
              <a:buNone/>
            </a:pPr>
            <a:r>
              <a:t/>
            </a:r>
            <a:endParaRPr sz="1400">
              <a:solidFill>
                <a:srgbClr val="000000"/>
              </a:solidFill>
              <a:latin typeface="Arial"/>
              <a:ea typeface="Arial"/>
              <a:cs typeface="Arial"/>
              <a:sym typeface="Arial"/>
            </a:endParaRPr>
          </a:p>
        </p:txBody>
      </p:sp>
      <p:pic>
        <p:nvPicPr>
          <p:cNvPr id="322" name="Google Shape;322;p41"/>
          <p:cNvPicPr preferRelativeResize="0"/>
          <p:nvPr/>
        </p:nvPicPr>
        <p:blipFill>
          <a:blip r:embed="rId3">
            <a:alphaModFix/>
          </a:blip>
          <a:stretch>
            <a:fillRect/>
          </a:stretch>
        </p:blipFill>
        <p:spPr>
          <a:xfrm>
            <a:off x="4060200" y="1531013"/>
            <a:ext cx="4599400" cy="2659325"/>
          </a:xfrm>
          <a:prstGeom prst="rect">
            <a:avLst/>
          </a:prstGeom>
          <a:noFill/>
          <a:ln cap="flat" cmpd="sng" w="9525">
            <a:solidFill>
              <a:schemeClr val="dk2"/>
            </a:solidFill>
            <a:prstDash val="solid"/>
            <a:round/>
            <a:headEnd len="sm" w="sm" type="none"/>
            <a:tailEnd len="sm" w="sm" type="none"/>
          </a:ln>
        </p:spPr>
      </p:pic>
      <p:sp>
        <p:nvSpPr>
          <p:cNvPr id="323" name="Google Shape;323;p41"/>
          <p:cNvSpPr txBox="1"/>
          <p:nvPr/>
        </p:nvSpPr>
        <p:spPr>
          <a:xfrm>
            <a:off x="4143075" y="45688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
        <p:nvSpPr>
          <p:cNvPr id="324" name="Google Shape;324;p41"/>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Respaldo y restauración</a:t>
            </a:r>
            <a:endParaRPr b="1"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2"/>
          <p:cNvPicPr preferRelativeResize="0"/>
          <p:nvPr/>
        </p:nvPicPr>
        <p:blipFill>
          <a:blip r:embed="rId3">
            <a:alphaModFix/>
          </a:blip>
          <a:stretch>
            <a:fillRect/>
          </a:stretch>
        </p:blipFill>
        <p:spPr>
          <a:xfrm>
            <a:off x="4060200" y="1531024"/>
            <a:ext cx="4562273" cy="2659300"/>
          </a:xfrm>
          <a:prstGeom prst="rect">
            <a:avLst/>
          </a:prstGeom>
          <a:noFill/>
          <a:ln cap="flat" cmpd="sng" w="9525">
            <a:solidFill>
              <a:schemeClr val="dk2"/>
            </a:solidFill>
            <a:prstDash val="solid"/>
            <a:round/>
            <a:headEnd len="sm" w="sm" type="none"/>
            <a:tailEnd len="sm" w="sm" type="none"/>
          </a:ln>
        </p:spPr>
      </p:pic>
      <p:sp>
        <p:nvSpPr>
          <p:cNvPr id="330" name="Google Shape;330;p42"/>
          <p:cNvSpPr txBox="1"/>
          <p:nvPr>
            <p:ph idx="1" type="body"/>
          </p:nvPr>
        </p:nvSpPr>
        <p:spPr>
          <a:xfrm>
            <a:off x="476775" y="2005525"/>
            <a:ext cx="3249900" cy="17103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400">
                <a:solidFill>
                  <a:srgbClr val="000000"/>
                </a:solidFill>
                <a:latin typeface="Arial"/>
                <a:ea typeface="Arial"/>
                <a:cs typeface="Arial"/>
                <a:sym typeface="Arial"/>
              </a:rPr>
              <a:t>Si escogemos la opción de restauración o “Restore”, nos abre un modal, en la cual nos pide diferentes datos, por ejemplo, dónde y cómo se encuentra el archivo de backup, el formato, etc.</a:t>
            </a:r>
            <a:endParaRPr sz="1400">
              <a:solidFill>
                <a:srgbClr val="000000"/>
              </a:solidFill>
              <a:latin typeface="Arial"/>
              <a:ea typeface="Arial"/>
              <a:cs typeface="Arial"/>
              <a:sym typeface="Arial"/>
            </a:endParaRPr>
          </a:p>
          <a:p>
            <a:pPr indent="0" lvl="0" marL="0" rtl="0" algn="just">
              <a:spcBef>
                <a:spcPts val="640"/>
              </a:spcBef>
              <a:spcAft>
                <a:spcPts val="0"/>
              </a:spcAft>
              <a:buNone/>
            </a:pPr>
            <a:r>
              <a:t/>
            </a:r>
            <a:endParaRPr sz="1400">
              <a:solidFill>
                <a:srgbClr val="000000"/>
              </a:solidFill>
              <a:latin typeface="Arial"/>
              <a:ea typeface="Arial"/>
              <a:cs typeface="Arial"/>
              <a:sym typeface="Arial"/>
            </a:endParaRPr>
          </a:p>
        </p:txBody>
      </p:sp>
      <p:sp>
        <p:nvSpPr>
          <p:cNvPr id="331" name="Google Shape;331;p42"/>
          <p:cNvSpPr txBox="1"/>
          <p:nvPr/>
        </p:nvSpPr>
        <p:spPr>
          <a:xfrm>
            <a:off x="4143075" y="45688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pgAdmin</a:t>
            </a:r>
            <a:endParaRPr sz="1000"/>
          </a:p>
        </p:txBody>
      </p:sp>
      <p:sp>
        <p:nvSpPr>
          <p:cNvPr id="332" name="Google Shape;332;p42"/>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Respaldo y restauración</a:t>
            </a:r>
            <a:endParaRPr b="1"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 name="Google Shape;102;p16"/>
          <p:cNvSpPr txBox="1"/>
          <p:nvPr/>
        </p:nvSpPr>
        <p:spPr>
          <a:xfrm>
            <a:off x="2130600" y="2196200"/>
            <a:ext cx="4882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Arquitectura GIS Organizacional</a:t>
            </a:r>
            <a:endParaRPr b="1"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8" name="Google Shape;338;p43"/>
          <p:cNvSpPr txBox="1"/>
          <p:nvPr/>
        </p:nvSpPr>
        <p:spPr>
          <a:xfrm>
            <a:off x="1060000" y="1786800"/>
            <a:ext cx="6863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SQL</a:t>
            </a:r>
            <a:endParaRPr b="1" sz="3000"/>
          </a:p>
          <a:p>
            <a:pPr indent="0" lvl="0" marL="0" rtl="0" algn="ctr">
              <a:spcBef>
                <a:spcPts val="0"/>
              </a:spcBef>
              <a:spcAft>
                <a:spcPts val="0"/>
              </a:spcAft>
              <a:buNone/>
            </a:pPr>
            <a:r>
              <a:rPr b="1" lang="es" sz="3000"/>
              <a:t>(Conceptos básicos genéricos ó con PostgreSQL)</a:t>
            </a:r>
            <a:endParaRPr b="1"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idx="1" type="body"/>
          </p:nvPr>
        </p:nvSpPr>
        <p:spPr>
          <a:xfrm>
            <a:off x="608800" y="1270500"/>
            <a:ext cx="7636800" cy="26025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400">
                <a:solidFill>
                  <a:srgbClr val="000000"/>
                </a:solidFill>
                <a:latin typeface="Arial"/>
                <a:ea typeface="Arial"/>
                <a:cs typeface="Arial"/>
                <a:sym typeface="Arial"/>
              </a:rPr>
              <a:t>Nos permite realizar operaciones de consulta, actualización, creación y eliminación de datos de una base de datos relacional.</a:t>
            </a:r>
            <a:endParaRPr sz="1400">
              <a:solidFill>
                <a:srgbClr val="000000"/>
              </a:solidFill>
              <a:latin typeface="Arial"/>
              <a:ea typeface="Arial"/>
              <a:cs typeface="Arial"/>
              <a:sym typeface="Arial"/>
            </a:endParaRPr>
          </a:p>
          <a:p>
            <a:pPr indent="0" lvl="0" marL="0" rtl="0" algn="just">
              <a:spcBef>
                <a:spcPts val="640"/>
              </a:spcBef>
              <a:spcAft>
                <a:spcPts val="0"/>
              </a:spcAft>
              <a:buNone/>
            </a:pPr>
            <a:r>
              <a:rPr lang="es" sz="1400">
                <a:solidFill>
                  <a:srgbClr val="000000"/>
                </a:solidFill>
                <a:latin typeface="Arial"/>
                <a:ea typeface="Arial"/>
                <a:cs typeface="Arial"/>
                <a:sym typeface="Arial"/>
              </a:rPr>
              <a:t>SQL contiene su propio conjunto de palabras claves, entre ellas están:</a:t>
            </a:r>
            <a:endParaRPr sz="1400">
              <a:solidFill>
                <a:srgbClr val="000000"/>
              </a:solidFill>
              <a:latin typeface="Arial"/>
              <a:ea typeface="Arial"/>
              <a:cs typeface="Arial"/>
              <a:sym typeface="Arial"/>
            </a:endParaRPr>
          </a:p>
          <a:p>
            <a:pPr indent="-317500" lvl="0" marL="457200" rtl="0" algn="just">
              <a:spcBef>
                <a:spcPts val="640"/>
              </a:spcBef>
              <a:spcAft>
                <a:spcPts val="0"/>
              </a:spcAft>
              <a:buClr>
                <a:srgbClr val="000000"/>
              </a:buClr>
              <a:buSzPts val="1400"/>
              <a:buChar char="•"/>
            </a:pPr>
            <a:r>
              <a:rPr lang="es" sz="1400">
                <a:solidFill>
                  <a:srgbClr val="000000"/>
                </a:solidFill>
                <a:latin typeface="Arial"/>
                <a:ea typeface="Arial"/>
                <a:cs typeface="Arial"/>
                <a:sym typeface="Arial"/>
              </a:rPr>
              <a:t>INSERT</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UPDATE</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CREATE</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DELETE</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WHERE </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FROM</a:t>
            </a:r>
            <a:endParaRPr sz="1400">
              <a:solidFill>
                <a:srgbClr val="000000"/>
              </a:solidFill>
              <a:latin typeface="Arial"/>
              <a:ea typeface="Arial"/>
              <a:cs typeface="Arial"/>
              <a:sym typeface="Arial"/>
            </a:endParaRPr>
          </a:p>
          <a:p>
            <a:pPr indent="0" lvl="0" marL="0" rtl="0" algn="just">
              <a:spcBef>
                <a:spcPts val="640"/>
              </a:spcBef>
              <a:spcAft>
                <a:spcPts val="0"/>
              </a:spcAft>
              <a:buNone/>
            </a:pPr>
            <a:r>
              <a:rPr lang="es" sz="1400">
                <a:solidFill>
                  <a:srgbClr val="000000"/>
                </a:solidFill>
                <a:latin typeface="Arial"/>
                <a:ea typeface="Arial"/>
                <a:cs typeface="Arial"/>
                <a:sym typeface="Arial"/>
              </a:rPr>
              <a:t>Entre muchas más.</a:t>
            </a:r>
            <a:endParaRPr sz="1400">
              <a:solidFill>
                <a:srgbClr val="000000"/>
              </a:solidFill>
              <a:latin typeface="Arial"/>
              <a:ea typeface="Arial"/>
              <a:cs typeface="Arial"/>
              <a:sym typeface="Arial"/>
            </a:endParaRPr>
          </a:p>
        </p:txBody>
      </p:sp>
      <p:sp>
        <p:nvSpPr>
          <p:cNvPr id="344" name="Google Shape;344;p44"/>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(Structured Query Language)</a:t>
            </a:r>
            <a:endParaRPr b="1"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nvSpPr>
        <p:spPr>
          <a:xfrm>
            <a:off x="364525" y="1117750"/>
            <a:ext cx="8265900" cy="152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Las sentencias SQL </a:t>
            </a:r>
            <a:r>
              <a:rPr b="1" lang="es"/>
              <a:t>siempre</a:t>
            </a:r>
            <a:r>
              <a:rPr lang="es"/>
              <a:t> deben terminar con “;”, esto debido a que podemos escribir muchas sentencias en un solo archivo .sql, por lo que el intérprete debe ser capaz de diferenciar entre un comando y otro.</a:t>
            </a:r>
            <a:endParaRPr sz="1200">
              <a:solidFill>
                <a:srgbClr val="5F6364"/>
              </a:solidFill>
              <a:highlight>
                <a:srgbClr val="FFFFFF"/>
              </a:highlight>
            </a:endParaRPr>
          </a:p>
          <a:p>
            <a:pPr indent="0" lvl="0" marL="0" rtl="0" algn="just">
              <a:spcBef>
                <a:spcPts val="0"/>
              </a:spcBef>
              <a:spcAft>
                <a:spcPts val="0"/>
              </a:spcAft>
              <a:buNone/>
            </a:pPr>
            <a:r>
              <a:t/>
            </a:r>
            <a:endParaRPr/>
          </a:p>
          <a:p>
            <a:pPr indent="0" lvl="0" marL="609600" marR="177800" rtl="0" algn="just">
              <a:lnSpc>
                <a:spcPct val="150000"/>
              </a:lnSpc>
              <a:spcBef>
                <a:spcPts val="1100"/>
              </a:spcBef>
              <a:spcAft>
                <a:spcPts val="1100"/>
              </a:spcAft>
              <a:buNone/>
            </a:pPr>
            <a:r>
              <a:rPr lang="es" sz="1200">
                <a:solidFill>
                  <a:srgbClr val="0077AA"/>
                </a:solidFill>
                <a:highlight>
                  <a:srgbClr val="FFFFFF"/>
                </a:highlight>
                <a:latin typeface="Courier New"/>
                <a:ea typeface="Courier New"/>
                <a:cs typeface="Courier New"/>
                <a:sym typeface="Courier New"/>
              </a:rPr>
              <a:t>SELECT</a:t>
            </a:r>
            <a:r>
              <a:rPr lang="es" sz="1200">
                <a:solidFill>
                  <a:schemeClr val="dk1"/>
                </a:solidFill>
                <a:highlight>
                  <a:srgbClr val="FFFFFF"/>
                </a:highlight>
                <a:latin typeface="Courier New"/>
                <a:ea typeface="Courier New"/>
                <a:cs typeface="Courier New"/>
                <a:sym typeface="Courier New"/>
              </a:rPr>
              <a:t> *</a:t>
            </a:r>
            <a:r>
              <a:rPr lang="es" sz="1200">
                <a:solidFill>
                  <a:srgbClr val="5F6364"/>
                </a:solidFill>
                <a:highlight>
                  <a:srgbClr val="FFFFFF"/>
                </a:highlight>
                <a:latin typeface="Courier New"/>
                <a:ea typeface="Courier New"/>
                <a:cs typeface="Courier New"/>
                <a:sym typeface="Courier New"/>
              </a:rPr>
              <a:t> </a:t>
            </a:r>
            <a:r>
              <a:rPr lang="es" sz="1200">
                <a:solidFill>
                  <a:srgbClr val="0077AA"/>
                </a:solidFill>
                <a:highlight>
                  <a:srgbClr val="FFFFFF"/>
                </a:highlight>
                <a:latin typeface="Courier New"/>
                <a:ea typeface="Courier New"/>
                <a:cs typeface="Courier New"/>
                <a:sym typeface="Courier New"/>
              </a:rPr>
              <a:t>FROM</a:t>
            </a:r>
            <a:r>
              <a:rPr lang="es" sz="1200">
                <a:solidFill>
                  <a:schemeClr val="dk1"/>
                </a:solidFill>
                <a:highlight>
                  <a:srgbClr val="FFFFFF"/>
                </a:highlight>
                <a:latin typeface="Courier New"/>
                <a:ea typeface="Courier New"/>
                <a:cs typeface="Courier New"/>
                <a:sym typeface="Courier New"/>
              </a:rPr>
              <a:t> temblores </a:t>
            </a:r>
            <a:r>
              <a:rPr lang="es" sz="1200">
                <a:solidFill>
                  <a:srgbClr val="0077AA"/>
                </a:solidFill>
                <a:highlight>
                  <a:srgbClr val="FFFFFF"/>
                </a:highlight>
                <a:latin typeface="Courier New"/>
                <a:ea typeface="Courier New"/>
                <a:cs typeface="Courier New"/>
                <a:sym typeface="Courier New"/>
              </a:rPr>
              <a:t>WHERE</a:t>
            </a:r>
            <a:r>
              <a:rPr lang="es" sz="1200">
                <a:solidFill>
                  <a:schemeClr val="dk1"/>
                </a:solidFill>
                <a:highlight>
                  <a:srgbClr val="FFFFFF"/>
                </a:highlight>
                <a:latin typeface="Courier New"/>
                <a:ea typeface="Courier New"/>
                <a:cs typeface="Courier New"/>
                <a:sym typeface="Courier New"/>
              </a:rPr>
              <a:t> magnitud </a:t>
            </a:r>
            <a:r>
              <a:rPr lang="es" sz="1200">
                <a:solidFill>
                  <a:srgbClr val="A67F59"/>
                </a:solidFill>
                <a:highlight>
                  <a:srgbClr val="FFFFFF"/>
                </a:highlight>
                <a:latin typeface="Courier New"/>
                <a:ea typeface="Courier New"/>
                <a:cs typeface="Courier New"/>
                <a:sym typeface="Courier New"/>
              </a:rPr>
              <a:t>&gt;</a:t>
            </a:r>
            <a:r>
              <a:rPr lang="es" sz="1200">
                <a:solidFill>
                  <a:schemeClr val="dk1"/>
                </a:solidFill>
                <a:highlight>
                  <a:srgbClr val="FFFFFF"/>
                </a:highlight>
                <a:latin typeface="Courier New"/>
                <a:ea typeface="Courier New"/>
                <a:cs typeface="Courier New"/>
                <a:sym typeface="Courier New"/>
              </a:rPr>
              <a:t> </a:t>
            </a:r>
            <a:r>
              <a:rPr lang="es" sz="1200">
                <a:solidFill>
                  <a:srgbClr val="990055"/>
                </a:solidFill>
                <a:highlight>
                  <a:srgbClr val="FFFFFF"/>
                </a:highlight>
                <a:latin typeface="Courier New"/>
                <a:ea typeface="Courier New"/>
                <a:cs typeface="Courier New"/>
                <a:sym typeface="Courier New"/>
              </a:rPr>
              <a:t>5.0</a:t>
            </a:r>
            <a:r>
              <a:rPr lang="es" sz="1200">
                <a:solidFill>
                  <a:srgbClr val="FF0000"/>
                </a:solidFill>
                <a:highlight>
                  <a:srgbClr val="FFFFFF"/>
                </a:highlight>
                <a:latin typeface="Courier New"/>
                <a:ea typeface="Courier New"/>
                <a:cs typeface="Courier New"/>
                <a:sym typeface="Courier New"/>
              </a:rPr>
              <a:t>;</a:t>
            </a:r>
            <a:endParaRPr>
              <a:solidFill>
                <a:srgbClr val="FF0000"/>
              </a:solidFill>
            </a:endParaRPr>
          </a:p>
        </p:txBody>
      </p:sp>
      <p:sp>
        <p:nvSpPr>
          <p:cNvPr id="350" name="Google Shape;350;p45"/>
          <p:cNvSpPr txBox="1"/>
          <p:nvPr/>
        </p:nvSpPr>
        <p:spPr>
          <a:xfrm>
            <a:off x="439050" y="2836600"/>
            <a:ext cx="8265900" cy="103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Es importante notar que los comandos son “case-insensitive”, es decir, no importa si escribimos SELECT o select. Lo que siempre debe estar bien escrito son los atributos o nombres de las tablas de la base de datos a la cual estamos consultando.</a:t>
            </a:r>
            <a:endParaRPr>
              <a:solidFill>
                <a:srgbClr val="FF0000"/>
              </a:solidFill>
            </a:endParaRPr>
          </a:p>
        </p:txBody>
      </p:sp>
      <p:sp>
        <p:nvSpPr>
          <p:cNvPr id="351" name="Google Shape;351;p45"/>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Notación</a:t>
            </a:r>
            <a:endParaRPr b="1"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nvSpPr>
        <p:spPr>
          <a:xfrm>
            <a:off x="505300" y="1508025"/>
            <a:ext cx="8265900" cy="152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t>Para dejar comentarios en nuestros </a:t>
            </a:r>
            <a:r>
              <a:rPr i="1" lang="es"/>
              <a:t>scripts</a:t>
            </a:r>
            <a:r>
              <a:rPr lang="es"/>
              <a:t> utilizamos la notación “--” para comentarios de una sola línea:</a:t>
            </a:r>
            <a:endParaRPr/>
          </a:p>
          <a:p>
            <a:pPr indent="0" lvl="0" marL="609600" marR="177800" rtl="0" algn="l">
              <a:lnSpc>
                <a:spcPct val="150000"/>
              </a:lnSpc>
              <a:spcBef>
                <a:spcPts val="1100"/>
              </a:spcBef>
              <a:spcAft>
                <a:spcPts val="0"/>
              </a:spcAft>
              <a:buNone/>
            </a:pPr>
            <a:r>
              <a:rPr lang="es" sz="1200">
                <a:solidFill>
                  <a:srgbClr val="999999"/>
                </a:solidFill>
                <a:latin typeface="Courier New"/>
                <a:ea typeface="Courier New"/>
                <a:cs typeface="Courier New"/>
                <a:sym typeface="Courier New"/>
              </a:rPr>
              <a:t>-- Seleccionamos todos los datos de la tabla amenazas </a:t>
            </a:r>
            <a:endParaRPr sz="1200">
              <a:solidFill>
                <a:srgbClr val="999999"/>
              </a:solidFill>
              <a:latin typeface="Courier New"/>
              <a:ea typeface="Courier New"/>
              <a:cs typeface="Courier New"/>
              <a:sym typeface="Courier New"/>
            </a:endParaRPr>
          </a:p>
          <a:p>
            <a:pPr indent="0" lvl="0" marL="609600" marR="177800" rtl="0" algn="l">
              <a:lnSpc>
                <a:spcPct val="150000"/>
              </a:lnSpc>
              <a:spcBef>
                <a:spcPts val="1100"/>
              </a:spcBef>
              <a:spcAft>
                <a:spcPts val="0"/>
              </a:spcAft>
              <a:buNone/>
            </a:pPr>
            <a:r>
              <a:rPr lang="es" sz="1200">
                <a:solidFill>
                  <a:srgbClr val="999999"/>
                </a:solidFill>
                <a:latin typeface="Courier New"/>
                <a:ea typeface="Courier New"/>
                <a:cs typeface="Courier New"/>
                <a:sym typeface="Courier New"/>
              </a:rPr>
              <a:t>/* */</a:t>
            </a:r>
            <a:endParaRPr sz="1200">
              <a:solidFill>
                <a:srgbClr val="999999"/>
              </a:solidFill>
              <a:latin typeface="Courier New"/>
              <a:ea typeface="Courier New"/>
              <a:cs typeface="Courier New"/>
              <a:sym typeface="Courier New"/>
            </a:endParaRPr>
          </a:p>
          <a:p>
            <a:pPr indent="0" lvl="0" marL="609600" marR="177800" rtl="0" algn="l">
              <a:lnSpc>
                <a:spcPct val="150000"/>
              </a:lnSpc>
              <a:spcBef>
                <a:spcPts val="1100"/>
              </a:spcBef>
              <a:spcAft>
                <a:spcPts val="1100"/>
              </a:spcAft>
              <a:buNone/>
            </a:pPr>
            <a:r>
              <a:rPr lang="es" sz="1200">
                <a:solidFill>
                  <a:srgbClr val="0077AA"/>
                </a:solidFill>
                <a:latin typeface="Courier New"/>
                <a:ea typeface="Courier New"/>
                <a:cs typeface="Courier New"/>
                <a:sym typeface="Courier New"/>
              </a:rPr>
              <a:t>SELECT</a:t>
            </a:r>
            <a:r>
              <a:rPr lang="es" sz="1200">
                <a:solidFill>
                  <a:schemeClr val="dk1"/>
                </a:solidFill>
                <a:highlight>
                  <a:srgbClr val="FDFDFD"/>
                </a:highlight>
                <a:latin typeface="Courier New"/>
                <a:ea typeface="Courier New"/>
                <a:cs typeface="Courier New"/>
                <a:sym typeface="Courier New"/>
              </a:rPr>
              <a:t> </a:t>
            </a:r>
            <a:r>
              <a:rPr lang="es" sz="1200">
                <a:solidFill>
                  <a:srgbClr val="A67F59"/>
                </a:solidFill>
                <a:latin typeface="Courier New"/>
                <a:ea typeface="Courier New"/>
                <a:cs typeface="Courier New"/>
                <a:sym typeface="Courier New"/>
              </a:rPr>
              <a:t>*</a:t>
            </a:r>
            <a:r>
              <a:rPr lang="es" sz="1200">
                <a:solidFill>
                  <a:schemeClr val="dk1"/>
                </a:solidFill>
                <a:highlight>
                  <a:srgbClr val="FDFDFD"/>
                </a:highlight>
                <a:latin typeface="Courier New"/>
                <a:ea typeface="Courier New"/>
                <a:cs typeface="Courier New"/>
                <a:sym typeface="Courier New"/>
              </a:rPr>
              <a:t> </a:t>
            </a:r>
            <a:r>
              <a:rPr lang="es" sz="1200">
                <a:solidFill>
                  <a:srgbClr val="0077AA"/>
                </a:solidFill>
                <a:latin typeface="Courier New"/>
                <a:ea typeface="Courier New"/>
                <a:cs typeface="Courier New"/>
                <a:sym typeface="Courier New"/>
              </a:rPr>
              <a:t>FROM</a:t>
            </a:r>
            <a:r>
              <a:rPr lang="es" sz="1200">
                <a:solidFill>
                  <a:schemeClr val="dk1"/>
                </a:solidFill>
                <a:highlight>
                  <a:srgbClr val="FDFDFD"/>
                </a:highlight>
                <a:latin typeface="Courier New"/>
                <a:ea typeface="Courier New"/>
                <a:cs typeface="Courier New"/>
                <a:sym typeface="Courier New"/>
              </a:rPr>
              <a:t> amenazas</a:t>
            </a:r>
            <a:r>
              <a:rPr lang="es" sz="1200">
                <a:solidFill>
                  <a:srgbClr val="5F6364"/>
                </a:solidFill>
                <a:latin typeface="Courier New"/>
                <a:ea typeface="Courier New"/>
                <a:cs typeface="Courier New"/>
                <a:sym typeface="Courier New"/>
              </a:rPr>
              <a:t>;</a:t>
            </a:r>
            <a:endParaRPr sz="1200">
              <a:solidFill>
                <a:srgbClr val="0077AA"/>
              </a:solidFill>
              <a:highlight>
                <a:srgbClr val="FFFFFF"/>
              </a:highlight>
              <a:latin typeface="Courier New"/>
              <a:ea typeface="Courier New"/>
              <a:cs typeface="Courier New"/>
              <a:sym typeface="Courier New"/>
            </a:endParaRPr>
          </a:p>
        </p:txBody>
      </p:sp>
      <p:sp>
        <p:nvSpPr>
          <p:cNvPr id="357" name="Google Shape;357;p46"/>
          <p:cNvSpPr txBox="1"/>
          <p:nvPr/>
        </p:nvSpPr>
        <p:spPr>
          <a:xfrm>
            <a:off x="505300" y="3184425"/>
            <a:ext cx="82659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comentarios de más de una línea se utiliza “/* Comentario de muchas </a:t>
            </a:r>
            <a:r>
              <a:rPr lang="es"/>
              <a:t>líneas</a:t>
            </a:r>
            <a:r>
              <a:rPr lang="es"/>
              <a:t> */”.</a:t>
            </a:r>
            <a:endParaRPr>
              <a:solidFill>
                <a:srgbClr val="FF0000"/>
              </a:solidFill>
            </a:endParaRPr>
          </a:p>
        </p:txBody>
      </p:sp>
      <p:sp>
        <p:nvSpPr>
          <p:cNvPr id="358" name="Google Shape;358;p46"/>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Comentarios</a:t>
            </a:r>
            <a:endParaRPr b="1"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nvSpPr>
        <p:spPr>
          <a:xfrm>
            <a:off x="364525" y="961375"/>
            <a:ext cx="8265900" cy="15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crear una base de datos utilizamos: </a:t>
            </a:r>
            <a:endParaRPr sz="1200">
              <a:solidFill>
                <a:srgbClr val="5F6364"/>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609600" marR="177800" rtl="0" algn="l">
              <a:lnSpc>
                <a:spcPct val="150000"/>
              </a:lnSpc>
              <a:spcBef>
                <a:spcPts val="1100"/>
              </a:spcBef>
              <a:spcAft>
                <a:spcPts val="1100"/>
              </a:spcAft>
              <a:buNone/>
            </a:pPr>
            <a:r>
              <a:rPr lang="es" sz="1200">
                <a:solidFill>
                  <a:srgbClr val="0077AA"/>
                </a:solidFill>
                <a:highlight>
                  <a:srgbClr val="FFFFFF"/>
                </a:highlight>
                <a:latin typeface="Courier New"/>
                <a:ea typeface="Courier New"/>
                <a:cs typeface="Courier New"/>
                <a:sym typeface="Courier New"/>
              </a:rPr>
              <a:t>CREATE DATABASE</a:t>
            </a:r>
            <a:r>
              <a:rPr lang="es" sz="1200">
                <a:solidFill>
                  <a:schemeClr val="dk1"/>
                </a:solidFill>
                <a:highlight>
                  <a:srgbClr val="FFFFFF"/>
                </a:highlight>
                <a:latin typeface="Courier New"/>
                <a:ea typeface="Courier New"/>
                <a:cs typeface="Courier New"/>
                <a:sym typeface="Courier New"/>
              </a:rPr>
              <a:t> nombre_base_datos</a:t>
            </a:r>
            <a:r>
              <a:rPr lang="es" sz="1200">
                <a:solidFill>
                  <a:srgbClr val="5F6364"/>
                </a:solidFill>
                <a:latin typeface="Courier New"/>
                <a:ea typeface="Courier New"/>
                <a:cs typeface="Courier New"/>
                <a:sym typeface="Courier New"/>
              </a:rPr>
              <a:t>;</a:t>
            </a:r>
            <a:endParaRPr>
              <a:solidFill>
                <a:srgbClr val="FF0000"/>
              </a:solidFill>
            </a:endParaRPr>
          </a:p>
        </p:txBody>
      </p:sp>
      <p:sp>
        <p:nvSpPr>
          <p:cNvPr id="364" name="Google Shape;364;p47"/>
          <p:cNvSpPr txBox="1"/>
          <p:nvPr/>
        </p:nvSpPr>
        <p:spPr>
          <a:xfrm>
            <a:off x="439050" y="2485375"/>
            <a:ext cx="8265900" cy="198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Además, es posible añadir más configuraciones al momento de crear la base de datos, por ejemplo, asignar un dueño de la base de datos con:</a:t>
            </a:r>
            <a:endParaRPr>
              <a:solidFill>
                <a:schemeClr val="dk1"/>
              </a:solidFill>
            </a:endParaRPr>
          </a:p>
          <a:p>
            <a:pPr indent="0" lvl="0" marL="0" rtl="0" algn="just">
              <a:spcBef>
                <a:spcPts val="0"/>
              </a:spcBef>
              <a:spcAft>
                <a:spcPts val="0"/>
              </a:spcAft>
              <a:buNone/>
            </a:pPr>
            <a:r>
              <a:t/>
            </a:r>
            <a:endParaRPr>
              <a:solidFill>
                <a:schemeClr val="dk1"/>
              </a:solidFill>
            </a:endParaRPr>
          </a:p>
          <a:p>
            <a:pPr indent="457200" lvl="0" marL="0" marR="177800" rtl="0" algn="just">
              <a:lnSpc>
                <a:spcPct val="150000"/>
              </a:lnSpc>
              <a:spcBef>
                <a:spcPts val="1100"/>
              </a:spcBef>
              <a:spcAft>
                <a:spcPts val="0"/>
              </a:spcAft>
              <a:buClr>
                <a:schemeClr val="dk1"/>
              </a:buClr>
              <a:buSzPts val="1100"/>
              <a:buFont typeface="Arial"/>
              <a:buNone/>
            </a:pPr>
            <a:r>
              <a:rPr lang="es" sz="1200">
                <a:solidFill>
                  <a:srgbClr val="0077AA"/>
                </a:solidFill>
                <a:highlight>
                  <a:srgbClr val="FFFFFF"/>
                </a:highlight>
                <a:latin typeface="Courier New"/>
                <a:ea typeface="Courier New"/>
                <a:cs typeface="Courier New"/>
                <a:sym typeface="Courier New"/>
              </a:rPr>
              <a:t>CREATE DATABASE</a:t>
            </a:r>
            <a:r>
              <a:rPr lang="es" sz="1200">
                <a:solidFill>
                  <a:schemeClr val="dk1"/>
                </a:solidFill>
                <a:highlight>
                  <a:srgbClr val="FFFFFF"/>
                </a:highlight>
                <a:latin typeface="Courier New"/>
                <a:ea typeface="Courier New"/>
                <a:cs typeface="Courier New"/>
                <a:sym typeface="Courier New"/>
              </a:rPr>
              <a:t> nombre_base_datos </a:t>
            </a:r>
            <a:r>
              <a:rPr lang="es" sz="1200">
                <a:solidFill>
                  <a:srgbClr val="0077AA"/>
                </a:solidFill>
                <a:highlight>
                  <a:srgbClr val="FFFFFF"/>
                </a:highlight>
                <a:latin typeface="Courier New"/>
                <a:ea typeface="Courier New"/>
                <a:cs typeface="Courier New"/>
                <a:sym typeface="Courier New"/>
              </a:rPr>
              <a:t>WITH </a:t>
            </a:r>
            <a:r>
              <a:rPr lang="es" sz="1200">
                <a:solidFill>
                  <a:schemeClr val="dk1"/>
                </a:solidFill>
                <a:highlight>
                  <a:srgbClr val="FFFFFF"/>
                </a:highlight>
                <a:latin typeface="Courier New"/>
                <a:ea typeface="Courier New"/>
                <a:cs typeface="Courier New"/>
                <a:sym typeface="Courier New"/>
              </a:rPr>
              <a:t>OWNER = nombre_rol</a:t>
            </a:r>
            <a:r>
              <a:rPr lang="es" sz="1200">
                <a:solidFill>
                  <a:srgbClr val="5F6364"/>
                </a:solidFill>
                <a:latin typeface="Courier New"/>
                <a:ea typeface="Courier New"/>
                <a:cs typeface="Courier New"/>
                <a:sym typeface="Courier New"/>
              </a:rPr>
              <a:t>;</a:t>
            </a:r>
            <a:endParaRPr>
              <a:solidFill>
                <a:srgbClr val="FF0000"/>
              </a:solidFill>
            </a:endParaRPr>
          </a:p>
          <a:p>
            <a:pPr indent="0" lvl="0" marL="0" rtl="0" algn="just">
              <a:spcBef>
                <a:spcPts val="1100"/>
              </a:spcBef>
              <a:spcAft>
                <a:spcPts val="0"/>
              </a:spcAft>
              <a:buNone/>
            </a:pPr>
            <a:r>
              <a:t/>
            </a:r>
            <a:endParaRPr>
              <a:solidFill>
                <a:schemeClr val="dk1"/>
              </a:solidFill>
            </a:endParaRPr>
          </a:p>
        </p:txBody>
      </p:sp>
      <p:sp>
        <p:nvSpPr>
          <p:cNvPr id="365" name="Google Shape;365;p47"/>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Crear base de datos</a:t>
            </a:r>
            <a:endParaRPr b="1" sz="1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nvSpPr>
        <p:spPr>
          <a:xfrm>
            <a:off x="364525" y="1268500"/>
            <a:ext cx="8265900" cy="27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crear una tabla en una base de datos utilizamos: </a:t>
            </a:r>
            <a:endParaRPr/>
          </a:p>
          <a:p>
            <a:pPr indent="0" lvl="0" marL="609600" marR="177800" rtl="0" algn="l">
              <a:lnSpc>
                <a:spcPct val="150000"/>
              </a:lnSpc>
              <a:spcBef>
                <a:spcPts val="1100"/>
              </a:spcBef>
              <a:spcAft>
                <a:spcPts val="0"/>
              </a:spcAft>
              <a:buNone/>
            </a:pPr>
            <a:r>
              <a:rPr lang="es" sz="1200">
                <a:solidFill>
                  <a:srgbClr val="0077AA"/>
                </a:solidFill>
                <a:latin typeface="Courier New"/>
                <a:ea typeface="Courier New"/>
                <a:cs typeface="Courier New"/>
                <a:sym typeface="Courier New"/>
              </a:rPr>
              <a:t>CREATE</a:t>
            </a:r>
            <a:r>
              <a:rPr lang="es" sz="1200">
                <a:solidFill>
                  <a:schemeClr val="dk1"/>
                </a:solidFill>
                <a:highlight>
                  <a:srgbClr val="FDFDFD"/>
                </a:highlight>
                <a:latin typeface="Courier New"/>
                <a:ea typeface="Courier New"/>
                <a:cs typeface="Courier New"/>
                <a:sym typeface="Courier New"/>
              </a:rPr>
              <a:t> </a:t>
            </a:r>
            <a:r>
              <a:rPr lang="es" sz="1200">
                <a:solidFill>
                  <a:srgbClr val="0077AA"/>
                </a:solidFill>
                <a:latin typeface="Courier New"/>
                <a:ea typeface="Courier New"/>
                <a:cs typeface="Courier New"/>
                <a:sym typeface="Courier New"/>
              </a:rPr>
              <a:t>TABLE</a:t>
            </a:r>
            <a:r>
              <a:rPr lang="es" sz="1200">
                <a:solidFill>
                  <a:schemeClr val="dk1"/>
                </a:solidFill>
                <a:highlight>
                  <a:srgbClr val="FDFDFD"/>
                </a:highlight>
                <a:latin typeface="Courier New"/>
                <a:ea typeface="Courier New"/>
                <a:cs typeface="Courier New"/>
                <a:sym typeface="Courier New"/>
              </a:rPr>
              <a:t> servicios_arcgis </a:t>
            </a:r>
            <a:r>
              <a:rPr lang="es" sz="1200">
                <a:solidFill>
                  <a:srgbClr val="5F6364"/>
                </a:solidFill>
                <a:latin typeface="Courier New"/>
                <a:ea typeface="Courier New"/>
                <a:cs typeface="Courier New"/>
                <a:sym typeface="Courier New"/>
              </a:rPr>
              <a:t>(</a:t>
            </a:r>
            <a:endParaRPr sz="1200">
              <a:solidFill>
                <a:schemeClr val="dk1"/>
              </a:solidFill>
              <a:highlight>
                <a:srgbClr val="FDFDFD"/>
              </a:highlight>
              <a:latin typeface="Courier New"/>
              <a:ea typeface="Courier New"/>
              <a:cs typeface="Courier New"/>
              <a:sym typeface="Courier New"/>
            </a:endParaRPr>
          </a:p>
          <a:p>
            <a:pPr indent="0" lvl="0" marL="609600" marR="177800" rtl="0" algn="l">
              <a:lnSpc>
                <a:spcPct val="150000"/>
              </a:lnSpc>
              <a:spcBef>
                <a:spcPts val="1100"/>
              </a:spcBef>
              <a:spcAft>
                <a:spcPts val="0"/>
              </a:spcAft>
              <a:buNone/>
            </a:pPr>
            <a:r>
              <a:rPr lang="es" sz="1200">
                <a:solidFill>
                  <a:schemeClr val="dk1"/>
                </a:solidFill>
                <a:highlight>
                  <a:srgbClr val="FDFDFD"/>
                </a:highlight>
                <a:latin typeface="Courier New"/>
                <a:ea typeface="Courier New"/>
                <a:cs typeface="Courier New"/>
                <a:sym typeface="Courier New"/>
              </a:rPr>
              <a:t>    id </a:t>
            </a:r>
            <a:r>
              <a:rPr lang="es" sz="1200">
                <a:solidFill>
                  <a:srgbClr val="0077AA"/>
                </a:solidFill>
                <a:latin typeface="Courier New"/>
                <a:ea typeface="Courier New"/>
                <a:cs typeface="Courier New"/>
                <a:sym typeface="Courier New"/>
              </a:rPr>
              <a:t>INT</a:t>
            </a:r>
            <a:r>
              <a:rPr lang="es" sz="1200">
                <a:solidFill>
                  <a:schemeClr val="dk1"/>
                </a:solidFill>
                <a:highlight>
                  <a:srgbClr val="FDFDFD"/>
                </a:highlight>
                <a:latin typeface="Courier New"/>
                <a:ea typeface="Courier New"/>
                <a:cs typeface="Courier New"/>
                <a:sym typeface="Courier New"/>
              </a:rPr>
              <a:t> </a:t>
            </a:r>
            <a:r>
              <a:rPr lang="es" sz="1200">
                <a:solidFill>
                  <a:srgbClr val="A67F59"/>
                </a:solidFill>
                <a:latin typeface="Courier New"/>
                <a:ea typeface="Courier New"/>
                <a:cs typeface="Courier New"/>
                <a:sym typeface="Courier New"/>
              </a:rPr>
              <a:t>NOT</a:t>
            </a:r>
            <a:r>
              <a:rPr lang="es" sz="1200">
                <a:solidFill>
                  <a:schemeClr val="dk1"/>
                </a:solidFill>
                <a:highlight>
                  <a:srgbClr val="FDFDFD"/>
                </a:highlight>
                <a:latin typeface="Courier New"/>
                <a:ea typeface="Courier New"/>
                <a:cs typeface="Courier New"/>
                <a:sym typeface="Courier New"/>
              </a:rPr>
              <a:t> </a:t>
            </a:r>
            <a:r>
              <a:rPr lang="es" sz="1200">
                <a:solidFill>
                  <a:srgbClr val="990055"/>
                </a:solidFill>
                <a:latin typeface="Courier New"/>
                <a:ea typeface="Courier New"/>
                <a:cs typeface="Courier New"/>
                <a:sym typeface="Courier New"/>
              </a:rPr>
              <a:t>NULL</a:t>
            </a:r>
            <a:r>
              <a:rPr lang="es" sz="1200">
                <a:solidFill>
                  <a:schemeClr val="dk1"/>
                </a:solidFill>
                <a:highlight>
                  <a:srgbClr val="FDFDFD"/>
                </a:highlight>
                <a:latin typeface="Courier New"/>
                <a:ea typeface="Courier New"/>
                <a:cs typeface="Courier New"/>
                <a:sym typeface="Courier New"/>
              </a:rPr>
              <a:t> </a:t>
            </a:r>
            <a:r>
              <a:rPr lang="es" sz="1200">
                <a:solidFill>
                  <a:srgbClr val="0077AA"/>
                </a:solidFill>
                <a:latin typeface="Courier New"/>
                <a:ea typeface="Courier New"/>
                <a:cs typeface="Courier New"/>
                <a:sym typeface="Courier New"/>
              </a:rPr>
              <a:t>PRIMARY</a:t>
            </a:r>
            <a:r>
              <a:rPr lang="es" sz="1200">
                <a:solidFill>
                  <a:schemeClr val="dk1"/>
                </a:solidFill>
                <a:highlight>
                  <a:srgbClr val="FDFDFD"/>
                </a:highlight>
                <a:latin typeface="Courier New"/>
                <a:ea typeface="Courier New"/>
                <a:cs typeface="Courier New"/>
                <a:sym typeface="Courier New"/>
              </a:rPr>
              <a:t> </a:t>
            </a:r>
            <a:r>
              <a:rPr lang="es" sz="1200">
                <a:solidFill>
                  <a:srgbClr val="0077AA"/>
                </a:solidFill>
                <a:latin typeface="Courier New"/>
                <a:ea typeface="Courier New"/>
                <a:cs typeface="Courier New"/>
                <a:sym typeface="Courier New"/>
              </a:rPr>
              <a:t>KEY</a:t>
            </a:r>
            <a:r>
              <a:rPr lang="es" sz="1200">
                <a:solidFill>
                  <a:schemeClr val="dk1"/>
                </a:solidFill>
                <a:highlight>
                  <a:srgbClr val="FDFDFD"/>
                </a:highlight>
                <a:latin typeface="Courier New"/>
                <a:ea typeface="Courier New"/>
                <a:cs typeface="Courier New"/>
                <a:sym typeface="Courier New"/>
              </a:rPr>
              <a:t> </a:t>
            </a:r>
            <a:r>
              <a:rPr lang="es" sz="1200">
                <a:solidFill>
                  <a:srgbClr val="0077AA"/>
                </a:solidFill>
                <a:latin typeface="Courier New"/>
                <a:ea typeface="Courier New"/>
                <a:cs typeface="Courier New"/>
                <a:sym typeface="Courier New"/>
              </a:rPr>
              <a:t>AUTO_INCREMENT</a:t>
            </a:r>
            <a:r>
              <a:rPr lang="es" sz="1200">
                <a:solidFill>
                  <a:srgbClr val="5F6364"/>
                </a:solidFill>
                <a:latin typeface="Courier New"/>
                <a:ea typeface="Courier New"/>
                <a:cs typeface="Courier New"/>
                <a:sym typeface="Courier New"/>
              </a:rPr>
              <a:t>,</a:t>
            </a:r>
            <a:endParaRPr sz="1200">
              <a:solidFill>
                <a:schemeClr val="dk1"/>
              </a:solidFill>
              <a:highlight>
                <a:srgbClr val="FDFDFD"/>
              </a:highlight>
              <a:latin typeface="Courier New"/>
              <a:ea typeface="Courier New"/>
              <a:cs typeface="Courier New"/>
              <a:sym typeface="Courier New"/>
            </a:endParaRPr>
          </a:p>
          <a:p>
            <a:pPr indent="0" lvl="0" marL="609600" marR="177800" rtl="0" algn="l">
              <a:lnSpc>
                <a:spcPct val="150000"/>
              </a:lnSpc>
              <a:spcBef>
                <a:spcPts val="1100"/>
              </a:spcBef>
              <a:spcAft>
                <a:spcPts val="0"/>
              </a:spcAft>
              <a:buNone/>
            </a:pPr>
            <a:r>
              <a:rPr lang="es" sz="1200">
                <a:solidFill>
                  <a:schemeClr val="dk1"/>
                </a:solidFill>
                <a:highlight>
                  <a:srgbClr val="FDFDFD"/>
                </a:highlight>
                <a:latin typeface="Courier New"/>
                <a:ea typeface="Courier New"/>
                <a:cs typeface="Courier New"/>
                <a:sym typeface="Courier New"/>
              </a:rPr>
              <a:t>     nombre_servicio </a:t>
            </a:r>
            <a:r>
              <a:rPr lang="es" sz="1200">
                <a:solidFill>
                  <a:srgbClr val="0077AA"/>
                </a:solidFill>
                <a:latin typeface="Courier New"/>
                <a:ea typeface="Courier New"/>
                <a:cs typeface="Courier New"/>
                <a:sym typeface="Courier New"/>
              </a:rPr>
              <a:t>VARCHAR</a:t>
            </a:r>
            <a:r>
              <a:rPr lang="es" sz="1200">
                <a:solidFill>
                  <a:srgbClr val="5F6364"/>
                </a:solidFill>
                <a:latin typeface="Courier New"/>
                <a:ea typeface="Courier New"/>
                <a:cs typeface="Courier New"/>
                <a:sym typeface="Courier New"/>
              </a:rPr>
              <a:t>(</a:t>
            </a:r>
            <a:r>
              <a:rPr lang="es" sz="1200">
                <a:solidFill>
                  <a:srgbClr val="990055"/>
                </a:solidFill>
                <a:latin typeface="Courier New"/>
                <a:ea typeface="Courier New"/>
                <a:cs typeface="Courier New"/>
                <a:sym typeface="Courier New"/>
              </a:rPr>
              <a:t>250</a:t>
            </a:r>
            <a:r>
              <a:rPr lang="es" sz="1200">
                <a:solidFill>
                  <a:srgbClr val="5F6364"/>
                </a:solidFill>
                <a:latin typeface="Courier New"/>
                <a:ea typeface="Courier New"/>
                <a:cs typeface="Courier New"/>
                <a:sym typeface="Courier New"/>
              </a:rPr>
              <a:t>)</a:t>
            </a:r>
            <a:r>
              <a:rPr lang="es" sz="1200">
                <a:solidFill>
                  <a:schemeClr val="dk1"/>
                </a:solidFill>
                <a:highlight>
                  <a:srgbClr val="FDFDFD"/>
                </a:highlight>
                <a:latin typeface="Courier New"/>
                <a:ea typeface="Courier New"/>
                <a:cs typeface="Courier New"/>
                <a:sym typeface="Courier New"/>
              </a:rPr>
              <a:t> </a:t>
            </a:r>
            <a:r>
              <a:rPr lang="es" sz="1200">
                <a:solidFill>
                  <a:srgbClr val="A67F59"/>
                </a:solidFill>
                <a:latin typeface="Courier New"/>
                <a:ea typeface="Courier New"/>
                <a:cs typeface="Courier New"/>
                <a:sym typeface="Courier New"/>
              </a:rPr>
              <a:t>NOT</a:t>
            </a:r>
            <a:r>
              <a:rPr lang="es" sz="1200">
                <a:solidFill>
                  <a:schemeClr val="dk1"/>
                </a:solidFill>
                <a:highlight>
                  <a:srgbClr val="FDFDFD"/>
                </a:highlight>
                <a:latin typeface="Courier New"/>
                <a:ea typeface="Courier New"/>
                <a:cs typeface="Courier New"/>
                <a:sym typeface="Courier New"/>
              </a:rPr>
              <a:t> </a:t>
            </a:r>
            <a:r>
              <a:rPr lang="es" sz="1200">
                <a:solidFill>
                  <a:srgbClr val="990055"/>
                </a:solidFill>
                <a:latin typeface="Courier New"/>
                <a:ea typeface="Courier New"/>
                <a:cs typeface="Courier New"/>
                <a:sym typeface="Courier New"/>
              </a:rPr>
              <a:t>NULL</a:t>
            </a:r>
            <a:r>
              <a:rPr lang="es" sz="1200">
                <a:solidFill>
                  <a:srgbClr val="5F6364"/>
                </a:solidFill>
                <a:latin typeface="Courier New"/>
                <a:ea typeface="Courier New"/>
                <a:cs typeface="Courier New"/>
                <a:sym typeface="Courier New"/>
              </a:rPr>
              <a:t>,</a:t>
            </a:r>
            <a:endParaRPr sz="1200">
              <a:solidFill>
                <a:schemeClr val="dk1"/>
              </a:solidFill>
              <a:highlight>
                <a:srgbClr val="FDFDFD"/>
              </a:highlight>
              <a:latin typeface="Courier New"/>
              <a:ea typeface="Courier New"/>
              <a:cs typeface="Courier New"/>
              <a:sym typeface="Courier New"/>
            </a:endParaRPr>
          </a:p>
          <a:p>
            <a:pPr indent="0" lvl="0" marL="609600" marR="177800" rtl="0" algn="l">
              <a:lnSpc>
                <a:spcPct val="150000"/>
              </a:lnSpc>
              <a:spcBef>
                <a:spcPts val="1100"/>
              </a:spcBef>
              <a:spcAft>
                <a:spcPts val="0"/>
              </a:spcAft>
              <a:buNone/>
            </a:pPr>
            <a:r>
              <a:rPr lang="es" sz="1200">
                <a:solidFill>
                  <a:schemeClr val="dk1"/>
                </a:solidFill>
                <a:highlight>
                  <a:srgbClr val="FDFDFD"/>
                </a:highlight>
                <a:latin typeface="Courier New"/>
                <a:ea typeface="Courier New"/>
                <a:cs typeface="Courier New"/>
                <a:sym typeface="Courier New"/>
              </a:rPr>
              <a:t>    url_servicio </a:t>
            </a:r>
            <a:r>
              <a:rPr lang="es" sz="1200">
                <a:solidFill>
                  <a:srgbClr val="0077AA"/>
                </a:solidFill>
                <a:latin typeface="Courier New"/>
                <a:ea typeface="Courier New"/>
                <a:cs typeface="Courier New"/>
                <a:sym typeface="Courier New"/>
              </a:rPr>
              <a:t>VARCHAR</a:t>
            </a:r>
            <a:r>
              <a:rPr lang="es" sz="1200">
                <a:solidFill>
                  <a:srgbClr val="5F6364"/>
                </a:solidFill>
                <a:latin typeface="Courier New"/>
                <a:ea typeface="Courier New"/>
                <a:cs typeface="Courier New"/>
                <a:sym typeface="Courier New"/>
              </a:rPr>
              <a:t>(</a:t>
            </a:r>
            <a:r>
              <a:rPr lang="es" sz="1200">
                <a:solidFill>
                  <a:srgbClr val="990055"/>
                </a:solidFill>
                <a:latin typeface="Courier New"/>
                <a:ea typeface="Courier New"/>
                <a:cs typeface="Courier New"/>
                <a:sym typeface="Courier New"/>
              </a:rPr>
              <a:t>250</a:t>
            </a:r>
            <a:r>
              <a:rPr lang="es" sz="1200">
                <a:solidFill>
                  <a:srgbClr val="5F6364"/>
                </a:solidFill>
                <a:latin typeface="Courier New"/>
                <a:ea typeface="Courier New"/>
                <a:cs typeface="Courier New"/>
                <a:sym typeface="Courier New"/>
              </a:rPr>
              <a:t>)</a:t>
            </a:r>
            <a:r>
              <a:rPr lang="es" sz="1200">
                <a:solidFill>
                  <a:schemeClr val="dk1"/>
                </a:solidFill>
                <a:highlight>
                  <a:srgbClr val="FDFDFD"/>
                </a:highlight>
                <a:latin typeface="Courier New"/>
                <a:ea typeface="Courier New"/>
                <a:cs typeface="Courier New"/>
                <a:sym typeface="Courier New"/>
              </a:rPr>
              <a:t> </a:t>
            </a:r>
            <a:r>
              <a:rPr lang="es" sz="1200">
                <a:solidFill>
                  <a:srgbClr val="A67F59"/>
                </a:solidFill>
                <a:latin typeface="Courier New"/>
                <a:ea typeface="Courier New"/>
                <a:cs typeface="Courier New"/>
                <a:sym typeface="Courier New"/>
              </a:rPr>
              <a:t>NOT</a:t>
            </a:r>
            <a:r>
              <a:rPr lang="es" sz="1200">
                <a:solidFill>
                  <a:schemeClr val="dk1"/>
                </a:solidFill>
                <a:highlight>
                  <a:srgbClr val="FDFDFD"/>
                </a:highlight>
                <a:latin typeface="Courier New"/>
                <a:ea typeface="Courier New"/>
                <a:cs typeface="Courier New"/>
                <a:sym typeface="Courier New"/>
              </a:rPr>
              <a:t> </a:t>
            </a:r>
            <a:r>
              <a:rPr lang="es" sz="1200">
                <a:solidFill>
                  <a:srgbClr val="990055"/>
                </a:solidFill>
                <a:latin typeface="Courier New"/>
                <a:ea typeface="Courier New"/>
                <a:cs typeface="Courier New"/>
                <a:sym typeface="Courier New"/>
              </a:rPr>
              <a:t>NULL</a:t>
            </a:r>
            <a:endParaRPr sz="1200">
              <a:solidFill>
                <a:srgbClr val="5F6364"/>
              </a:solidFill>
              <a:latin typeface="Courier New"/>
              <a:ea typeface="Courier New"/>
              <a:cs typeface="Courier New"/>
              <a:sym typeface="Courier New"/>
            </a:endParaRPr>
          </a:p>
          <a:p>
            <a:pPr indent="0" lvl="0" marL="609600" marR="177800" rtl="0" algn="l">
              <a:lnSpc>
                <a:spcPct val="150000"/>
              </a:lnSpc>
              <a:spcBef>
                <a:spcPts val="1100"/>
              </a:spcBef>
              <a:spcAft>
                <a:spcPts val="1100"/>
              </a:spcAft>
              <a:buNone/>
            </a:pPr>
            <a:r>
              <a:rPr lang="es" sz="1200">
                <a:solidFill>
                  <a:srgbClr val="5F6364"/>
                </a:solidFill>
                <a:latin typeface="Courier New"/>
                <a:ea typeface="Courier New"/>
                <a:cs typeface="Courier New"/>
                <a:sym typeface="Courier New"/>
              </a:rPr>
              <a:t>);</a:t>
            </a:r>
            <a:endParaRPr>
              <a:solidFill>
                <a:srgbClr val="0077AA"/>
              </a:solidFill>
              <a:latin typeface="Courier New"/>
              <a:ea typeface="Courier New"/>
              <a:cs typeface="Courier New"/>
              <a:sym typeface="Courier New"/>
            </a:endParaRPr>
          </a:p>
        </p:txBody>
      </p:sp>
      <p:sp>
        <p:nvSpPr>
          <p:cNvPr id="371" name="Google Shape;371;p48"/>
          <p:cNvSpPr txBox="1"/>
          <p:nvPr/>
        </p:nvSpPr>
        <p:spPr>
          <a:xfrm>
            <a:off x="364525" y="3811700"/>
            <a:ext cx="76368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Así, en un solo </a:t>
            </a:r>
            <a:r>
              <a:rPr i="1" lang="es">
                <a:solidFill>
                  <a:schemeClr val="dk1"/>
                </a:solidFill>
              </a:rPr>
              <a:t>script</a:t>
            </a:r>
            <a:r>
              <a:rPr lang="es">
                <a:solidFill>
                  <a:schemeClr val="dk1"/>
                </a:solidFill>
              </a:rPr>
              <a:t> podemos crear todas las tablas que necesitemos.</a:t>
            </a:r>
            <a:endParaRPr/>
          </a:p>
        </p:txBody>
      </p:sp>
      <p:sp>
        <p:nvSpPr>
          <p:cNvPr id="372" name="Google Shape;372;p48"/>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Crear tabla en base de datos</a:t>
            </a:r>
            <a:endParaRPr b="1"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nvSpPr>
        <p:spPr>
          <a:xfrm>
            <a:off x="646125" y="1284400"/>
            <a:ext cx="62616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Supongamos una tabla con las siguientes columnas: </a:t>
            </a:r>
            <a:endParaRPr/>
          </a:p>
          <a:p>
            <a:pPr indent="0" lvl="0" marL="0" rtl="0" algn="l">
              <a:spcBef>
                <a:spcPts val="0"/>
              </a:spcBef>
              <a:spcAft>
                <a:spcPts val="0"/>
              </a:spcAft>
              <a:buNone/>
            </a:pPr>
            <a:r>
              <a:t/>
            </a:r>
            <a:endParaRPr/>
          </a:p>
          <a:p>
            <a:pPr indent="0" lvl="0" marL="1524000" marR="177800" rtl="0" algn="l">
              <a:lnSpc>
                <a:spcPct val="150000"/>
              </a:lnSpc>
              <a:spcBef>
                <a:spcPts val="1100"/>
              </a:spcBef>
              <a:spcAft>
                <a:spcPts val="0"/>
              </a:spcAft>
              <a:buClr>
                <a:schemeClr val="dk1"/>
              </a:buClr>
              <a:buSzPts val="1100"/>
              <a:buFont typeface="Arial"/>
              <a:buNone/>
            </a:pPr>
            <a:r>
              <a:rPr lang="es" sz="1000">
                <a:solidFill>
                  <a:srgbClr val="0077AA"/>
                </a:solidFill>
                <a:latin typeface="Courier New"/>
                <a:ea typeface="Courier New"/>
                <a:cs typeface="Courier New"/>
                <a:sym typeface="Courier New"/>
              </a:rPr>
              <a:t>CREATE</a:t>
            </a:r>
            <a:r>
              <a:rPr lang="es" sz="1000">
                <a:solidFill>
                  <a:schemeClr val="dk1"/>
                </a:solidFill>
                <a:highlight>
                  <a:srgbClr val="FDFDFD"/>
                </a:highlight>
                <a:latin typeface="Courier New"/>
                <a:ea typeface="Courier New"/>
                <a:cs typeface="Courier New"/>
                <a:sym typeface="Courier New"/>
              </a:rPr>
              <a:t> </a:t>
            </a:r>
            <a:r>
              <a:rPr lang="es" sz="1000">
                <a:solidFill>
                  <a:srgbClr val="0077AA"/>
                </a:solidFill>
                <a:latin typeface="Courier New"/>
                <a:ea typeface="Courier New"/>
                <a:cs typeface="Courier New"/>
                <a:sym typeface="Courier New"/>
              </a:rPr>
              <a:t>TABLE</a:t>
            </a:r>
            <a:r>
              <a:rPr lang="es" sz="1000">
                <a:solidFill>
                  <a:schemeClr val="dk1"/>
                </a:solidFill>
                <a:highlight>
                  <a:srgbClr val="FDFDFD"/>
                </a:highlight>
                <a:latin typeface="Courier New"/>
                <a:ea typeface="Courier New"/>
                <a:cs typeface="Courier New"/>
                <a:sym typeface="Courier New"/>
              </a:rPr>
              <a:t> servicios_arcgis </a:t>
            </a:r>
            <a:r>
              <a:rPr lang="es" sz="1000">
                <a:solidFill>
                  <a:srgbClr val="5F6364"/>
                </a:solidFill>
                <a:latin typeface="Courier New"/>
                <a:ea typeface="Courier New"/>
                <a:cs typeface="Courier New"/>
                <a:sym typeface="Courier New"/>
              </a:rPr>
              <a:t>(</a:t>
            </a:r>
            <a:endParaRPr sz="1000">
              <a:solidFill>
                <a:schemeClr val="dk1"/>
              </a:solidFill>
              <a:highlight>
                <a:srgbClr val="FDFDFD"/>
              </a:highlight>
              <a:latin typeface="Courier New"/>
              <a:ea typeface="Courier New"/>
              <a:cs typeface="Courier New"/>
              <a:sym typeface="Courier New"/>
            </a:endParaRPr>
          </a:p>
          <a:p>
            <a:pPr indent="0" lvl="0" marL="1524000" marR="177800" rtl="0" algn="l">
              <a:lnSpc>
                <a:spcPct val="150000"/>
              </a:lnSpc>
              <a:spcBef>
                <a:spcPts val="1100"/>
              </a:spcBef>
              <a:spcAft>
                <a:spcPts val="0"/>
              </a:spcAft>
              <a:buClr>
                <a:schemeClr val="dk1"/>
              </a:buClr>
              <a:buSzPts val="1100"/>
              <a:buFont typeface="Arial"/>
              <a:buNone/>
            </a:pPr>
            <a:r>
              <a:rPr lang="es" sz="1000">
                <a:solidFill>
                  <a:schemeClr val="dk1"/>
                </a:solidFill>
                <a:highlight>
                  <a:srgbClr val="FDFDFD"/>
                </a:highlight>
                <a:latin typeface="Courier New"/>
                <a:ea typeface="Courier New"/>
                <a:cs typeface="Courier New"/>
                <a:sym typeface="Courier New"/>
              </a:rPr>
              <a:t>    id </a:t>
            </a:r>
            <a:r>
              <a:rPr lang="es" sz="1000">
                <a:solidFill>
                  <a:srgbClr val="0077AA"/>
                </a:solidFill>
                <a:latin typeface="Courier New"/>
                <a:ea typeface="Courier New"/>
                <a:cs typeface="Courier New"/>
                <a:sym typeface="Courier New"/>
              </a:rPr>
              <a:t>INT</a:t>
            </a:r>
            <a:r>
              <a:rPr lang="es" sz="1000">
                <a:solidFill>
                  <a:schemeClr val="dk1"/>
                </a:solidFill>
                <a:highlight>
                  <a:srgbClr val="FDFDFD"/>
                </a:highlight>
                <a:latin typeface="Courier New"/>
                <a:ea typeface="Courier New"/>
                <a:cs typeface="Courier New"/>
                <a:sym typeface="Courier New"/>
              </a:rPr>
              <a:t> </a:t>
            </a:r>
            <a:r>
              <a:rPr lang="es" sz="1000">
                <a:solidFill>
                  <a:srgbClr val="A67F59"/>
                </a:solidFill>
                <a:latin typeface="Courier New"/>
                <a:ea typeface="Courier New"/>
                <a:cs typeface="Courier New"/>
                <a:sym typeface="Courier New"/>
              </a:rPr>
              <a:t>NOT</a:t>
            </a:r>
            <a:r>
              <a:rPr lang="es" sz="1000">
                <a:solidFill>
                  <a:schemeClr val="dk1"/>
                </a:solidFill>
                <a:highlight>
                  <a:srgbClr val="FDFDFD"/>
                </a:highlight>
                <a:latin typeface="Courier New"/>
                <a:ea typeface="Courier New"/>
                <a:cs typeface="Courier New"/>
                <a:sym typeface="Courier New"/>
              </a:rPr>
              <a:t> </a:t>
            </a:r>
            <a:r>
              <a:rPr lang="es" sz="1000">
                <a:solidFill>
                  <a:srgbClr val="990055"/>
                </a:solidFill>
                <a:latin typeface="Courier New"/>
                <a:ea typeface="Courier New"/>
                <a:cs typeface="Courier New"/>
                <a:sym typeface="Courier New"/>
              </a:rPr>
              <a:t>NULL</a:t>
            </a:r>
            <a:r>
              <a:rPr lang="es" sz="1000">
                <a:solidFill>
                  <a:schemeClr val="dk1"/>
                </a:solidFill>
                <a:highlight>
                  <a:srgbClr val="FDFDFD"/>
                </a:highlight>
                <a:latin typeface="Courier New"/>
                <a:ea typeface="Courier New"/>
                <a:cs typeface="Courier New"/>
                <a:sym typeface="Courier New"/>
              </a:rPr>
              <a:t> </a:t>
            </a:r>
            <a:r>
              <a:rPr lang="es" sz="1000">
                <a:solidFill>
                  <a:srgbClr val="0077AA"/>
                </a:solidFill>
                <a:latin typeface="Courier New"/>
                <a:ea typeface="Courier New"/>
                <a:cs typeface="Courier New"/>
                <a:sym typeface="Courier New"/>
              </a:rPr>
              <a:t>PRIMARY</a:t>
            </a:r>
            <a:r>
              <a:rPr lang="es" sz="1000">
                <a:solidFill>
                  <a:schemeClr val="dk1"/>
                </a:solidFill>
                <a:highlight>
                  <a:srgbClr val="FDFDFD"/>
                </a:highlight>
                <a:latin typeface="Courier New"/>
                <a:ea typeface="Courier New"/>
                <a:cs typeface="Courier New"/>
                <a:sym typeface="Courier New"/>
              </a:rPr>
              <a:t> </a:t>
            </a:r>
            <a:r>
              <a:rPr lang="es" sz="1000">
                <a:solidFill>
                  <a:srgbClr val="0077AA"/>
                </a:solidFill>
                <a:latin typeface="Courier New"/>
                <a:ea typeface="Courier New"/>
                <a:cs typeface="Courier New"/>
                <a:sym typeface="Courier New"/>
              </a:rPr>
              <a:t>KEY</a:t>
            </a:r>
            <a:r>
              <a:rPr lang="es" sz="1000">
                <a:solidFill>
                  <a:schemeClr val="dk1"/>
                </a:solidFill>
                <a:highlight>
                  <a:srgbClr val="FDFDFD"/>
                </a:highlight>
                <a:latin typeface="Courier New"/>
                <a:ea typeface="Courier New"/>
                <a:cs typeface="Courier New"/>
                <a:sym typeface="Courier New"/>
              </a:rPr>
              <a:t> </a:t>
            </a:r>
            <a:r>
              <a:rPr lang="es" sz="1000">
                <a:solidFill>
                  <a:srgbClr val="0077AA"/>
                </a:solidFill>
                <a:latin typeface="Courier New"/>
                <a:ea typeface="Courier New"/>
                <a:cs typeface="Courier New"/>
                <a:sym typeface="Courier New"/>
              </a:rPr>
              <a:t>AUTO_INCREMENT</a:t>
            </a:r>
            <a:r>
              <a:rPr lang="es" sz="1000">
                <a:solidFill>
                  <a:srgbClr val="5F6364"/>
                </a:solidFill>
                <a:latin typeface="Courier New"/>
                <a:ea typeface="Courier New"/>
                <a:cs typeface="Courier New"/>
                <a:sym typeface="Courier New"/>
              </a:rPr>
              <a:t>,</a:t>
            </a:r>
            <a:endParaRPr sz="1000">
              <a:solidFill>
                <a:schemeClr val="dk1"/>
              </a:solidFill>
              <a:highlight>
                <a:srgbClr val="FDFDFD"/>
              </a:highlight>
              <a:latin typeface="Courier New"/>
              <a:ea typeface="Courier New"/>
              <a:cs typeface="Courier New"/>
              <a:sym typeface="Courier New"/>
            </a:endParaRPr>
          </a:p>
          <a:p>
            <a:pPr indent="0" lvl="0" marL="1524000" marR="177800" rtl="0" algn="l">
              <a:lnSpc>
                <a:spcPct val="150000"/>
              </a:lnSpc>
              <a:spcBef>
                <a:spcPts val="1100"/>
              </a:spcBef>
              <a:spcAft>
                <a:spcPts val="0"/>
              </a:spcAft>
              <a:buClr>
                <a:schemeClr val="dk1"/>
              </a:buClr>
              <a:buSzPts val="1100"/>
              <a:buFont typeface="Arial"/>
              <a:buNone/>
            </a:pPr>
            <a:r>
              <a:rPr lang="es" sz="1000">
                <a:solidFill>
                  <a:schemeClr val="dk1"/>
                </a:solidFill>
                <a:highlight>
                  <a:srgbClr val="FDFDFD"/>
                </a:highlight>
                <a:latin typeface="Courier New"/>
                <a:ea typeface="Courier New"/>
                <a:cs typeface="Courier New"/>
                <a:sym typeface="Courier New"/>
              </a:rPr>
              <a:t>    nombre_servicio </a:t>
            </a:r>
            <a:r>
              <a:rPr lang="es" sz="1000">
                <a:solidFill>
                  <a:srgbClr val="0077AA"/>
                </a:solidFill>
                <a:latin typeface="Courier New"/>
                <a:ea typeface="Courier New"/>
                <a:cs typeface="Courier New"/>
                <a:sym typeface="Courier New"/>
              </a:rPr>
              <a:t>VARCHAR</a:t>
            </a:r>
            <a:r>
              <a:rPr lang="es" sz="1000">
                <a:solidFill>
                  <a:srgbClr val="5F6364"/>
                </a:solidFill>
                <a:latin typeface="Courier New"/>
                <a:ea typeface="Courier New"/>
                <a:cs typeface="Courier New"/>
                <a:sym typeface="Courier New"/>
              </a:rPr>
              <a:t>(</a:t>
            </a:r>
            <a:r>
              <a:rPr lang="es" sz="1000">
                <a:solidFill>
                  <a:srgbClr val="990055"/>
                </a:solidFill>
                <a:latin typeface="Courier New"/>
                <a:ea typeface="Courier New"/>
                <a:cs typeface="Courier New"/>
                <a:sym typeface="Courier New"/>
              </a:rPr>
              <a:t>250</a:t>
            </a:r>
            <a:r>
              <a:rPr lang="es" sz="1000">
                <a:solidFill>
                  <a:srgbClr val="5F6364"/>
                </a:solidFill>
                <a:latin typeface="Courier New"/>
                <a:ea typeface="Courier New"/>
                <a:cs typeface="Courier New"/>
                <a:sym typeface="Courier New"/>
              </a:rPr>
              <a:t>)</a:t>
            </a:r>
            <a:r>
              <a:rPr lang="es" sz="1000">
                <a:solidFill>
                  <a:schemeClr val="dk1"/>
                </a:solidFill>
                <a:highlight>
                  <a:srgbClr val="FDFDFD"/>
                </a:highlight>
                <a:latin typeface="Courier New"/>
                <a:ea typeface="Courier New"/>
                <a:cs typeface="Courier New"/>
                <a:sym typeface="Courier New"/>
              </a:rPr>
              <a:t> </a:t>
            </a:r>
            <a:r>
              <a:rPr lang="es" sz="1000">
                <a:solidFill>
                  <a:srgbClr val="A67F59"/>
                </a:solidFill>
                <a:latin typeface="Courier New"/>
                <a:ea typeface="Courier New"/>
                <a:cs typeface="Courier New"/>
                <a:sym typeface="Courier New"/>
              </a:rPr>
              <a:t>NOT</a:t>
            </a:r>
            <a:r>
              <a:rPr lang="es" sz="1000">
                <a:solidFill>
                  <a:schemeClr val="dk1"/>
                </a:solidFill>
                <a:highlight>
                  <a:srgbClr val="FDFDFD"/>
                </a:highlight>
                <a:latin typeface="Courier New"/>
                <a:ea typeface="Courier New"/>
                <a:cs typeface="Courier New"/>
                <a:sym typeface="Courier New"/>
              </a:rPr>
              <a:t> </a:t>
            </a:r>
            <a:r>
              <a:rPr lang="es" sz="1000">
                <a:solidFill>
                  <a:srgbClr val="990055"/>
                </a:solidFill>
                <a:latin typeface="Courier New"/>
                <a:ea typeface="Courier New"/>
                <a:cs typeface="Courier New"/>
                <a:sym typeface="Courier New"/>
              </a:rPr>
              <a:t>NULL</a:t>
            </a:r>
            <a:r>
              <a:rPr lang="es" sz="1000">
                <a:solidFill>
                  <a:srgbClr val="5F6364"/>
                </a:solidFill>
                <a:latin typeface="Courier New"/>
                <a:ea typeface="Courier New"/>
                <a:cs typeface="Courier New"/>
                <a:sym typeface="Courier New"/>
              </a:rPr>
              <a:t>,</a:t>
            </a:r>
            <a:endParaRPr sz="1000">
              <a:solidFill>
                <a:schemeClr val="dk1"/>
              </a:solidFill>
              <a:highlight>
                <a:srgbClr val="FDFDFD"/>
              </a:highlight>
              <a:latin typeface="Courier New"/>
              <a:ea typeface="Courier New"/>
              <a:cs typeface="Courier New"/>
              <a:sym typeface="Courier New"/>
            </a:endParaRPr>
          </a:p>
          <a:p>
            <a:pPr indent="0" lvl="0" marL="1524000" marR="177800" rtl="0" algn="l">
              <a:lnSpc>
                <a:spcPct val="150000"/>
              </a:lnSpc>
              <a:spcBef>
                <a:spcPts val="1100"/>
              </a:spcBef>
              <a:spcAft>
                <a:spcPts val="0"/>
              </a:spcAft>
              <a:buNone/>
            </a:pPr>
            <a:r>
              <a:rPr lang="es" sz="1000">
                <a:solidFill>
                  <a:schemeClr val="dk1"/>
                </a:solidFill>
                <a:highlight>
                  <a:srgbClr val="FDFDFD"/>
                </a:highlight>
                <a:latin typeface="Courier New"/>
                <a:ea typeface="Courier New"/>
                <a:cs typeface="Courier New"/>
                <a:sym typeface="Courier New"/>
              </a:rPr>
              <a:t>    url_servicio </a:t>
            </a:r>
            <a:r>
              <a:rPr lang="es" sz="1000">
                <a:solidFill>
                  <a:srgbClr val="0077AA"/>
                </a:solidFill>
                <a:latin typeface="Courier New"/>
                <a:ea typeface="Courier New"/>
                <a:cs typeface="Courier New"/>
                <a:sym typeface="Courier New"/>
              </a:rPr>
              <a:t>VARCHAR</a:t>
            </a:r>
            <a:r>
              <a:rPr lang="es" sz="1000">
                <a:solidFill>
                  <a:srgbClr val="5F6364"/>
                </a:solidFill>
                <a:latin typeface="Courier New"/>
                <a:ea typeface="Courier New"/>
                <a:cs typeface="Courier New"/>
                <a:sym typeface="Courier New"/>
              </a:rPr>
              <a:t>(</a:t>
            </a:r>
            <a:r>
              <a:rPr lang="es" sz="1000">
                <a:solidFill>
                  <a:srgbClr val="990055"/>
                </a:solidFill>
                <a:latin typeface="Courier New"/>
                <a:ea typeface="Courier New"/>
                <a:cs typeface="Courier New"/>
                <a:sym typeface="Courier New"/>
              </a:rPr>
              <a:t>250</a:t>
            </a:r>
            <a:r>
              <a:rPr lang="es" sz="1000">
                <a:solidFill>
                  <a:srgbClr val="5F6364"/>
                </a:solidFill>
                <a:latin typeface="Courier New"/>
                <a:ea typeface="Courier New"/>
                <a:cs typeface="Courier New"/>
                <a:sym typeface="Courier New"/>
              </a:rPr>
              <a:t>)</a:t>
            </a:r>
            <a:r>
              <a:rPr lang="es" sz="1000">
                <a:solidFill>
                  <a:schemeClr val="dk1"/>
                </a:solidFill>
                <a:highlight>
                  <a:srgbClr val="FDFDFD"/>
                </a:highlight>
                <a:latin typeface="Courier New"/>
                <a:ea typeface="Courier New"/>
                <a:cs typeface="Courier New"/>
                <a:sym typeface="Courier New"/>
              </a:rPr>
              <a:t> </a:t>
            </a:r>
            <a:r>
              <a:rPr lang="es" sz="1000">
                <a:solidFill>
                  <a:srgbClr val="A67F59"/>
                </a:solidFill>
                <a:latin typeface="Courier New"/>
                <a:ea typeface="Courier New"/>
                <a:cs typeface="Courier New"/>
                <a:sym typeface="Courier New"/>
              </a:rPr>
              <a:t>NOT</a:t>
            </a:r>
            <a:r>
              <a:rPr lang="es" sz="1000">
                <a:solidFill>
                  <a:schemeClr val="dk1"/>
                </a:solidFill>
                <a:highlight>
                  <a:srgbClr val="FDFDFD"/>
                </a:highlight>
                <a:latin typeface="Courier New"/>
                <a:ea typeface="Courier New"/>
                <a:cs typeface="Courier New"/>
                <a:sym typeface="Courier New"/>
              </a:rPr>
              <a:t> </a:t>
            </a:r>
            <a:r>
              <a:rPr lang="es" sz="1000">
                <a:solidFill>
                  <a:srgbClr val="990055"/>
                </a:solidFill>
                <a:latin typeface="Courier New"/>
                <a:ea typeface="Courier New"/>
                <a:cs typeface="Courier New"/>
                <a:sym typeface="Courier New"/>
              </a:rPr>
              <a:t>NULL</a:t>
            </a:r>
            <a:endParaRPr sz="1000">
              <a:solidFill>
                <a:srgbClr val="5F6364"/>
              </a:solidFill>
              <a:latin typeface="Courier New"/>
              <a:ea typeface="Courier New"/>
              <a:cs typeface="Courier New"/>
              <a:sym typeface="Courier New"/>
            </a:endParaRPr>
          </a:p>
          <a:p>
            <a:pPr indent="0" lvl="0" marL="1524000" marR="177800" rtl="0" algn="l">
              <a:lnSpc>
                <a:spcPct val="150000"/>
              </a:lnSpc>
              <a:spcBef>
                <a:spcPts val="1100"/>
              </a:spcBef>
              <a:spcAft>
                <a:spcPts val="0"/>
              </a:spcAft>
              <a:buClr>
                <a:schemeClr val="dk1"/>
              </a:buClr>
              <a:buSzPts val="1100"/>
              <a:buFont typeface="Arial"/>
              <a:buNone/>
            </a:pPr>
            <a:r>
              <a:rPr lang="es" sz="1000">
                <a:solidFill>
                  <a:srgbClr val="5F6364"/>
                </a:solidFill>
                <a:latin typeface="Courier New"/>
                <a:ea typeface="Courier New"/>
                <a:cs typeface="Courier New"/>
                <a:sym typeface="Courier New"/>
              </a:rPr>
              <a:t>);</a:t>
            </a:r>
            <a:endParaRPr sz="1200"/>
          </a:p>
          <a:p>
            <a:pPr indent="0" lvl="0" marL="0" rtl="0" algn="l">
              <a:spcBef>
                <a:spcPts val="1100"/>
              </a:spcBef>
              <a:spcAft>
                <a:spcPts val="0"/>
              </a:spcAft>
              <a:buNone/>
            </a:pPr>
            <a:r>
              <a:t/>
            </a:r>
            <a:endParaRPr/>
          </a:p>
          <a:p>
            <a:pPr indent="0" lvl="0" marL="0" rtl="0" algn="l">
              <a:spcBef>
                <a:spcPts val="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378" name="Google Shape;378;p49"/>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Insertar datos</a:t>
            </a:r>
            <a:endParaRPr b="1" sz="1800">
              <a:solidFill>
                <a:schemeClr val="dk1"/>
              </a:solidFill>
            </a:endParaRPr>
          </a:p>
        </p:txBody>
      </p:sp>
      <p:sp>
        <p:nvSpPr>
          <p:cNvPr id="379" name="Google Shape;379;p49"/>
          <p:cNvSpPr txBox="1"/>
          <p:nvPr/>
        </p:nvSpPr>
        <p:spPr>
          <a:xfrm>
            <a:off x="821425" y="4131675"/>
            <a:ext cx="54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Pregunta: ¿Qué tipos de datos conoce?</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nvSpPr>
        <p:spPr>
          <a:xfrm>
            <a:off x="488750" y="1284400"/>
            <a:ext cx="82413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insertar datos en la tabla anterior utilizamos la siguiente sentencia:</a:t>
            </a:r>
            <a:endParaRPr/>
          </a:p>
          <a:p>
            <a:pPr indent="0" lvl="0" marL="0" rtl="0" algn="l">
              <a:spcBef>
                <a:spcPts val="0"/>
              </a:spcBef>
              <a:spcAft>
                <a:spcPts val="0"/>
              </a:spcAft>
              <a:buNone/>
            </a:pPr>
            <a:r>
              <a:t/>
            </a:r>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INSERT</a:t>
            </a:r>
            <a:r>
              <a:rPr lang="es" sz="1150">
                <a:solidFill>
                  <a:srgbClr val="2F4959"/>
                </a:solidFill>
                <a:highlight>
                  <a:srgbClr val="F9F9FA"/>
                </a:highlight>
                <a:latin typeface="Courier New"/>
                <a:ea typeface="Courier New"/>
                <a:cs typeface="Courier New"/>
                <a:sym typeface="Courier New"/>
              </a:rPr>
              <a:t> </a:t>
            </a:r>
            <a:r>
              <a:rPr lang="es" sz="1150">
                <a:solidFill>
                  <a:srgbClr val="881280"/>
                </a:solidFill>
                <a:highlight>
                  <a:srgbClr val="F9F9FA"/>
                </a:highlight>
                <a:latin typeface="Courier New"/>
                <a:ea typeface="Courier New"/>
                <a:cs typeface="Courier New"/>
                <a:sym typeface="Courier New"/>
              </a:rPr>
              <a:t>INTO</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a:t>
            </a:r>
            <a:r>
              <a:rPr lang="es" sz="1150">
                <a:solidFill>
                  <a:srgbClr val="2F4959"/>
                </a:solidFill>
                <a:highlight>
                  <a:srgbClr val="F9F9FA"/>
                </a:highlight>
                <a:latin typeface="Courier New"/>
                <a:ea typeface="Courier New"/>
                <a:cs typeface="Courier New"/>
                <a:sym typeface="Courier New"/>
              </a:rPr>
              <a:t> (nombre_servicio,url_servicio) </a:t>
            </a:r>
            <a:endParaRPr sz="1150">
              <a:solidFill>
                <a:srgbClr val="2F4959"/>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VALUES</a:t>
            </a:r>
            <a:r>
              <a:rPr lang="es" sz="1150">
                <a:solidFill>
                  <a:srgbClr val="2F4959"/>
                </a:solidFill>
                <a:highlight>
                  <a:srgbClr val="F9F9FA"/>
                </a:highlight>
                <a:latin typeface="Courier New"/>
                <a:ea typeface="Courier New"/>
                <a:cs typeface="Courier New"/>
                <a:sym typeface="Courier New"/>
              </a:rPr>
              <a:t> (‘Poblacion_Chilena’,</a:t>
            </a:r>
            <a:endParaRPr sz="1150">
              <a:solidFill>
                <a:srgbClr val="2F4959"/>
              </a:solidFill>
              <a:highlight>
                <a:srgbClr val="F9F9FA"/>
              </a:highlight>
              <a:latin typeface="Courier New"/>
              <a:ea typeface="Courier New"/>
              <a:cs typeface="Courier New"/>
              <a:sym typeface="Courier New"/>
            </a:endParaRPr>
          </a:p>
          <a:p>
            <a:pPr indent="457200" lvl="0" marL="457200" marR="203200" rtl="0" algn="l">
              <a:lnSpc>
                <a:spcPct val="115000"/>
              </a:lnSpc>
              <a:spcBef>
                <a:spcPts val="800"/>
              </a:spcBef>
              <a:spcAft>
                <a:spcPts val="0"/>
              </a:spcAft>
              <a:buNone/>
            </a:pPr>
            <a:r>
              <a:rPr lang="es" sz="1150">
                <a:solidFill>
                  <a:srgbClr val="2F4959"/>
                </a:solidFill>
                <a:highlight>
                  <a:srgbClr val="F9F9FA"/>
                </a:highlight>
                <a:latin typeface="Courier New"/>
                <a:ea typeface="Courier New"/>
                <a:cs typeface="Courier New"/>
                <a:sym typeface="Courier New"/>
              </a:rPr>
              <a:t>‘</a:t>
            </a:r>
            <a:r>
              <a:rPr lang="es" sz="1150" u="sng">
                <a:solidFill>
                  <a:schemeClr val="hlink"/>
                </a:solidFill>
                <a:highlight>
                  <a:srgbClr val="F9F9FA"/>
                </a:highlight>
                <a:latin typeface="Courier New"/>
                <a:ea typeface="Courier New"/>
                <a:cs typeface="Courier New"/>
                <a:sym typeface="Courier New"/>
                <a:hlinkClick r:id="rId3"/>
              </a:rPr>
              <a:t>https://visor.cl/arcgis/rest/services/Poblacion_Chilena/MapServer</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0" marR="25400" rtl="0" algn="l">
              <a:lnSpc>
                <a:spcPct val="115000"/>
              </a:lnSpc>
              <a:spcBef>
                <a:spcPts val="800"/>
              </a:spcBef>
              <a:spcAft>
                <a:spcPts val="0"/>
              </a:spcAft>
              <a:buNone/>
            </a:pPr>
            <a:r>
              <a:t/>
            </a:r>
            <a:endParaRPr sz="1300">
              <a:solidFill>
                <a:srgbClr val="414141"/>
              </a:solidFill>
              <a:highlight>
                <a:srgbClr val="F7F8F9"/>
              </a:highlight>
            </a:endParaRPr>
          </a:p>
          <a:p>
            <a:pPr indent="0" lvl="0" marL="0" marR="25400" rtl="0" algn="l">
              <a:lnSpc>
                <a:spcPct val="115000"/>
              </a:lnSpc>
              <a:spcBef>
                <a:spcPts val="800"/>
              </a:spcBef>
              <a:spcAft>
                <a:spcPts val="0"/>
              </a:spcAft>
              <a:buNone/>
            </a:pPr>
            <a:r>
              <a:t/>
            </a:r>
            <a:endParaRPr sz="1300">
              <a:solidFill>
                <a:srgbClr val="414141"/>
              </a:solidFill>
              <a:highlight>
                <a:srgbClr val="F7F8F9"/>
              </a:highlight>
            </a:endParaRPr>
          </a:p>
          <a:p>
            <a:pPr indent="0" lvl="0" marL="0" rtl="0" algn="l">
              <a:spcBef>
                <a:spcPts val="800"/>
              </a:spcBef>
              <a:spcAft>
                <a:spcPts val="0"/>
              </a:spcAft>
              <a:buNone/>
            </a:pPr>
            <a:r>
              <a:rPr lang="es">
                <a:solidFill>
                  <a:schemeClr val="dk1"/>
                </a:solidFill>
              </a:rPr>
              <a:t>Notar que no ingresamos el id, esto debido a las características de que presenta esa columna, ya que se auto incrementa automáticamente, así tenemos un identificador único por fila en la tabla. </a:t>
            </a:r>
            <a:endParaRPr sz="1000">
              <a:solidFill>
                <a:srgbClr val="0077AA"/>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385" name="Google Shape;385;p50"/>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Insertar datos</a:t>
            </a:r>
            <a:endParaRPr b="1"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nvSpPr>
        <p:spPr>
          <a:xfrm>
            <a:off x="488750" y="1284400"/>
            <a:ext cx="8241300" cy="3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seleccionar datos en la tabla anterior utilizamos la siguiente sentencia:</a:t>
            </a:r>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nombre_columna1</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nombre_columna2</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nombre_columnaN</a:t>
            </a:r>
            <a:r>
              <a:rPr lang="es" sz="1150">
                <a:solidFill>
                  <a:srgbClr val="2F4959"/>
                </a:solidFill>
                <a:highlight>
                  <a:srgbClr val="F9F9FA"/>
                </a:highlight>
                <a:latin typeface="Courier New"/>
                <a:ea typeface="Courier New"/>
                <a:cs typeface="Courier New"/>
                <a:sym typeface="Courier New"/>
              </a:rPr>
              <a:t>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nombre_tabla</a:t>
            </a:r>
            <a:r>
              <a:rPr lang="es" sz="1150">
                <a:solidFill>
                  <a:srgbClr val="2F4959"/>
                </a:solidFill>
                <a:highlight>
                  <a:srgbClr val="F9F9FA"/>
                </a:highlight>
                <a:latin typeface="Courier New"/>
                <a:ea typeface="Courier New"/>
                <a:cs typeface="Courier New"/>
                <a:sym typeface="Courier New"/>
              </a:rPr>
              <a:t>;</a:t>
            </a:r>
            <a:endParaRPr sz="1150">
              <a:solidFill>
                <a:srgbClr val="881280"/>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881280"/>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todas las columnas: </a:t>
            </a:r>
            <a:endParaRPr sz="1300">
              <a:solidFill>
                <a:srgbClr val="414141"/>
              </a:solidFill>
              <a:highlight>
                <a:srgbClr val="F7F8F9"/>
              </a:highlight>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solo las urls, utilizamos:</a:t>
            </a:r>
            <a:endParaRPr>
              <a:solidFill>
                <a:schemeClr val="dk1"/>
              </a:solidFill>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url_servicio</a:t>
            </a:r>
            <a:r>
              <a:rPr lang="es" sz="1150">
                <a:solidFill>
                  <a:srgbClr val="2F4959"/>
                </a:solidFill>
                <a:highlight>
                  <a:srgbClr val="F9F9FA"/>
                </a:highlight>
                <a:latin typeface="Courier New"/>
                <a:ea typeface="Courier New"/>
                <a:cs typeface="Courier New"/>
                <a:sym typeface="Courier New"/>
              </a:rPr>
              <a:t>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todo, pero que el id sea cierto valor, utilizamos:</a:t>
            </a:r>
            <a:endParaRPr>
              <a:solidFill>
                <a:schemeClr val="dk1"/>
              </a:solidFill>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 </a:t>
            </a:r>
            <a:r>
              <a:rPr lang="es" sz="1150">
                <a:solidFill>
                  <a:srgbClr val="881280"/>
                </a:solidFill>
                <a:highlight>
                  <a:srgbClr val="F9F9FA"/>
                </a:highlight>
                <a:latin typeface="Courier New"/>
                <a:ea typeface="Courier New"/>
                <a:cs typeface="Courier New"/>
                <a:sym typeface="Courier New"/>
              </a:rPr>
              <a:t>WHERE </a:t>
            </a:r>
            <a:r>
              <a:rPr lang="es" sz="1000">
                <a:solidFill>
                  <a:schemeClr val="dk1"/>
                </a:solidFill>
                <a:highlight>
                  <a:srgbClr val="FDFDFD"/>
                </a:highlight>
                <a:latin typeface="Courier New"/>
                <a:ea typeface="Courier New"/>
                <a:cs typeface="Courier New"/>
                <a:sym typeface="Courier New"/>
              </a:rPr>
              <a:t>id = 17</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marR="203200" rtl="0" algn="l">
              <a:lnSpc>
                <a:spcPct val="115000"/>
              </a:lnSpc>
              <a:spcBef>
                <a:spcPts val="800"/>
              </a:spcBef>
              <a:spcAft>
                <a:spcPts val="0"/>
              </a:spcAft>
              <a:buClr>
                <a:schemeClr val="dk1"/>
              </a:buClr>
              <a:buSzPts val="1100"/>
              <a:buFont typeface="Arial"/>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391" name="Google Shape;391;p51"/>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Seleccionar datos</a:t>
            </a:r>
            <a:endParaRPr b="1"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nvSpPr>
        <p:spPr>
          <a:xfrm>
            <a:off x="488750" y="1284400"/>
            <a:ext cx="8241300" cy="3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seleccionar datos en la tabla anterior utilizamos la siguiente sentencia:</a:t>
            </a:r>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nombre_columna1</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nombre_columna2</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nombre_columnaN</a:t>
            </a:r>
            <a:r>
              <a:rPr lang="es" sz="1150">
                <a:solidFill>
                  <a:srgbClr val="2F4959"/>
                </a:solidFill>
                <a:highlight>
                  <a:srgbClr val="F9F9FA"/>
                </a:highlight>
                <a:latin typeface="Courier New"/>
                <a:ea typeface="Courier New"/>
                <a:cs typeface="Courier New"/>
                <a:sym typeface="Courier New"/>
              </a:rPr>
              <a:t>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i="1" lang="es" sz="1200">
                <a:solidFill>
                  <a:srgbClr val="2F4959"/>
                </a:solidFill>
                <a:highlight>
                  <a:srgbClr val="F9F9FA"/>
                </a:highlight>
                <a:latin typeface="Courier New"/>
                <a:ea typeface="Courier New"/>
                <a:cs typeface="Courier New"/>
                <a:sym typeface="Courier New"/>
              </a:rPr>
              <a:t>nombre_tabla</a:t>
            </a:r>
            <a:r>
              <a:rPr lang="es" sz="1150">
                <a:solidFill>
                  <a:srgbClr val="2F4959"/>
                </a:solidFill>
                <a:highlight>
                  <a:srgbClr val="F9F9FA"/>
                </a:highlight>
                <a:latin typeface="Courier New"/>
                <a:ea typeface="Courier New"/>
                <a:cs typeface="Courier New"/>
                <a:sym typeface="Courier New"/>
              </a:rPr>
              <a:t>;</a:t>
            </a:r>
            <a:endParaRPr sz="1150">
              <a:solidFill>
                <a:srgbClr val="881280"/>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881280"/>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todas las columnas: </a:t>
            </a:r>
            <a:endParaRPr sz="1300">
              <a:solidFill>
                <a:srgbClr val="414141"/>
              </a:solidFill>
              <a:highlight>
                <a:srgbClr val="F7F8F9"/>
              </a:highlight>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solo las urls, utilizamos:</a:t>
            </a:r>
            <a:endParaRPr>
              <a:solidFill>
                <a:schemeClr val="dk1"/>
              </a:solidFill>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url_servicio</a:t>
            </a:r>
            <a:r>
              <a:rPr lang="es" sz="1150">
                <a:solidFill>
                  <a:srgbClr val="2F4959"/>
                </a:solidFill>
                <a:highlight>
                  <a:srgbClr val="F9F9FA"/>
                </a:highlight>
                <a:latin typeface="Courier New"/>
                <a:ea typeface="Courier New"/>
                <a:cs typeface="Courier New"/>
                <a:sym typeface="Courier New"/>
              </a:rPr>
              <a:t>,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20320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rPr lang="es">
                <a:solidFill>
                  <a:schemeClr val="dk1"/>
                </a:solidFill>
              </a:rPr>
              <a:t>Para seleccionar todo, pero que el id sea cierto valor, utilizamos:</a:t>
            </a:r>
            <a:endParaRPr>
              <a:solidFill>
                <a:schemeClr val="dk1"/>
              </a:solidFill>
            </a:endParaRPr>
          </a:p>
          <a:p>
            <a:pPr indent="0" lvl="0" marL="203200" marR="203200" rtl="0" algn="l">
              <a:lnSpc>
                <a:spcPct val="115000"/>
              </a:lnSpc>
              <a:spcBef>
                <a:spcPts val="800"/>
              </a:spcBef>
              <a:spcAft>
                <a:spcPts val="0"/>
              </a:spcAft>
              <a:buNone/>
            </a:pPr>
            <a:r>
              <a:rPr lang="es" sz="1150">
                <a:solidFill>
                  <a:srgbClr val="881280"/>
                </a:solidFill>
                <a:highlight>
                  <a:srgbClr val="F9F9FA"/>
                </a:highlight>
                <a:latin typeface="Courier New"/>
                <a:ea typeface="Courier New"/>
                <a:cs typeface="Courier New"/>
                <a:sym typeface="Courier New"/>
              </a:rPr>
              <a:t>SELECT</a:t>
            </a:r>
            <a:r>
              <a:rPr lang="es" sz="1150">
                <a:solidFill>
                  <a:srgbClr val="2F4959"/>
                </a:solidFill>
                <a:highlight>
                  <a:srgbClr val="F9F9FA"/>
                </a:highlight>
                <a:latin typeface="Courier New"/>
                <a:ea typeface="Courier New"/>
                <a:cs typeface="Courier New"/>
                <a:sym typeface="Courier New"/>
              </a:rPr>
              <a:t> * </a:t>
            </a:r>
            <a:r>
              <a:rPr lang="es" sz="1150">
                <a:solidFill>
                  <a:srgbClr val="881280"/>
                </a:solidFill>
                <a:highlight>
                  <a:srgbClr val="F9F9FA"/>
                </a:highlight>
                <a:latin typeface="Courier New"/>
                <a:ea typeface="Courier New"/>
                <a:cs typeface="Courier New"/>
                <a:sym typeface="Courier New"/>
              </a:rPr>
              <a:t>FROM</a:t>
            </a:r>
            <a:r>
              <a:rPr lang="es" sz="1150">
                <a:solidFill>
                  <a:srgbClr val="2F4959"/>
                </a:solidFill>
                <a:highlight>
                  <a:srgbClr val="F9F9FA"/>
                </a:highlight>
                <a:latin typeface="Courier New"/>
                <a:ea typeface="Courier New"/>
                <a:cs typeface="Courier New"/>
                <a:sym typeface="Courier New"/>
              </a:rPr>
              <a:t> </a:t>
            </a:r>
            <a:r>
              <a:rPr lang="es" sz="1000">
                <a:solidFill>
                  <a:schemeClr val="dk1"/>
                </a:solidFill>
                <a:highlight>
                  <a:srgbClr val="FDFDFD"/>
                </a:highlight>
                <a:latin typeface="Courier New"/>
                <a:ea typeface="Courier New"/>
                <a:cs typeface="Courier New"/>
                <a:sym typeface="Courier New"/>
              </a:rPr>
              <a:t>servicios_arcgis </a:t>
            </a:r>
            <a:r>
              <a:rPr lang="es" sz="1150">
                <a:solidFill>
                  <a:srgbClr val="881280"/>
                </a:solidFill>
                <a:highlight>
                  <a:srgbClr val="F9F9FA"/>
                </a:highlight>
                <a:latin typeface="Courier New"/>
                <a:ea typeface="Courier New"/>
                <a:cs typeface="Courier New"/>
                <a:sym typeface="Courier New"/>
              </a:rPr>
              <a:t>WHERE </a:t>
            </a:r>
            <a:r>
              <a:rPr lang="es" sz="1000">
                <a:solidFill>
                  <a:schemeClr val="dk1"/>
                </a:solidFill>
                <a:highlight>
                  <a:srgbClr val="FDFDFD"/>
                </a:highlight>
                <a:latin typeface="Courier New"/>
                <a:ea typeface="Courier New"/>
                <a:cs typeface="Courier New"/>
                <a:sym typeface="Courier New"/>
              </a:rPr>
              <a:t>id = 17</a:t>
            </a:r>
            <a:r>
              <a:rPr lang="es" sz="1150">
                <a:solidFill>
                  <a:srgbClr val="2F4959"/>
                </a:solidFill>
                <a:highlight>
                  <a:srgbClr val="F9F9FA"/>
                </a:highlight>
                <a:latin typeface="Courier New"/>
                <a:ea typeface="Courier New"/>
                <a:cs typeface="Courier New"/>
                <a:sym typeface="Courier New"/>
              </a:rPr>
              <a:t>;</a:t>
            </a:r>
            <a:endParaRPr sz="1150">
              <a:solidFill>
                <a:srgbClr val="2F4959"/>
              </a:solidFill>
              <a:highlight>
                <a:srgbClr val="F9F9FA"/>
              </a:highlight>
              <a:latin typeface="Courier New"/>
              <a:ea typeface="Courier New"/>
              <a:cs typeface="Courier New"/>
              <a:sym typeface="Courier New"/>
            </a:endParaRPr>
          </a:p>
          <a:p>
            <a:pPr indent="0" lvl="0" marL="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marR="203200" rtl="0" algn="l">
              <a:lnSpc>
                <a:spcPct val="115000"/>
              </a:lnSpc>
              <a:spcBef>
                <a:spcPts val="800"/>
              </a:spcBef>
              <a:spcAft>
                <a:spcPts val="0"/>
              </a:spcAft>
              <a:buNone/>
            </a:pPr>
            <a:r>
              <a:t/>
            </a:r>
            <a:endParaRPr sz="1150">
              <a:solidFill>
                <a:srgbClr val="2F4959"/>
              </a:solidFill>
              <a:highlight>
                <a:srgbClr val="F9F9FA"/>
              </a:highlight>
              <a:latin typeface="Courier New"/>
              <a:ea typeface="Courier New"/>
              <a:cs typeface="Courier New"/>
              <a:sym typeface="Courier New"/>
            </a:endParaRPr>
          </a:p>
          <a:p>
            <a:pPr indent="0" lvl="0" marL="0" rtl="0" algn="l">
              <a:spcBef>
                <a:spcPts val="80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397" name="Google Shape;397;p52"/>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Seleccionar datos</a:t>
            </a:r>
            <a:endParaRPr b="1"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nvSpPr>
        <p:spPr>
          <a:xfrm>
            <a:off x="828300" y="1483775"/>
            <a:ext cx="74874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a:t>Objetivo</a:t>
            </a:r>
            <a:endParaRPr b="1"/>
          </a:p>
          <a:p>
            <a:pPr indent="0" lvl="0" marL="0" rtl="0" algn="just">
              <a:spcBef>
                <a:spcPts val="0"/>
              </a:spcBef>
              <a:spcAft>
                <a:spcPts val="0"/>
              </a:spcAft>
              <a:buNone/>
            </a:pPr>
            <a:r>
              <a:rPr lang="es"/>
              <a:t>El presente contenido tiene por finalidad introducir al estudiante en el uso de tecnologías de información y datos espaciales en un contexto organizacional a distinta escalas funcionales, contexto administrativo, expertis y necesidades del usuario final, pudiendo diferenciar y proponer arquitectura de desarrollo según la toma de decisiones requeridas.</a:t>
            </a:r>
            <a:endParaRPr/>
          </a:p>
          <a:p>
            <a:pPr indent="0" lvl="0" marL="0" rtl="0" algn="just">
              <a:spcBef>
                <a:spcPts val="0"/>
              </a:spcBef>
              <a:spcAft>
                <a:spcPts val="0"/>
              </a:spcAft>
              <a:buNone/>
            </a:pPr>
            <a:r>
              <a:t/>
            </a:r>
            <a:endParaRPr b="1"/>
          </a:p>
          <a:p>
            <a:pPr indent="0" lvl="0" marL="0" rtl="0" algn="just">
              <a:spcBef>
                <a:spcPts val="0"/>
              </a:spcBef>
              <a:spcAft>
                <a:spcPts val="0"/>
              </a:spcAft>
              <a:buNone/>
            </a:pPr>
            <a:r>
              <a:rPr b="1" lang="es"/>
              <a:t>Contenido:</a:t>
            </a:r>
            <a:endParaRPr b="1"/>
          </a:p>
          <a:p>
            <a:pPr indent="0" lvl="0" marL="0" rtl="0" algn="just">
              <a:spcBef>
                <a:spcPts val="0"/>
              </a:spcBef>
              <a:spcAft>
                <a:spcPts val="0"/>
              </a:spcAft>
              <a:buNone/>
            </a:pPr>
            <a:r>
              <a:t/>
            </a:r>
            <a:endParaRPr b="1"/>
          </a:p>
          <a:p>
            <a:pPr indent="0" lvl="0" marL="0" rtl="0" algn="just">
              <a:spcBef>
                <a:spcPts val="0"/>
              </a:spcBef>
              <a:spcAft>
                <a:spcPts val="0"/>
              </a:spcAft>
              <a:buClr>
                <a:schemeClr val="dk1"/>
              </a:buClr>
              <a:buSzPts val="1100"/>
              <a:buFont typeface="Arial"/>
              <a:buNone/>
            </a:pPr>
            <a:r>
              <a:rPr lang="es"/>
              <a:t>1: Arquitectura de Sistema desde ESRI y Open Source</a:t>
            </a:r>
            <a:endParaRPr/>
          </a:p>
          <a:p>
            <a:pPr indent="0" lvl="0" marL="0" rtl="0" algn="just">
              <a:spcBef>
                <a:spcPts val="0"/>
              </a:spcBef>
              <a:spcAft>
                <a:spcPts val="0"/>
              </a:spcAft>
              <a:buClr>
                <a:schemeClr val="dk1"/>
              </a:buClr>
              <a:buSzPts val="1100"/>
              <a:buFont typeface="Arial"/>
              <a:buNone/>
            </a:pPr>
            <a:r>
              <a:rPr lang="es"/>
              <a:t>2: ICG y su aporte en la explotación de las tecnologías GIS (</a:t>
            </a:r>
            <a:r>
              <a:rPr lang="es"/>
              <a:t>Arquitectura y</a:t>
            </a:r>
            <a:r>
              <a:rPr lang="es"/>
              <a:t> Soluciones)</a:t>
            </a:r>
            <a:endParaRPr/>
          </a:p>
          <a:p>
            <a:pPr indent="0" lvl="0" marL="0" rtl="0" algn="just">
              <a:spcBef>
                <a:spcPts val="0"/>
              </a:spcBef>
              <a:spcAft>
                <a:spcPts val="0"/>
              </a:spcAft>
              <a:buClr>
                <a:schemeClr val="dk1"/>
              </a:buClr>
              <a:buSzPts val="1100"/>
              <a:buFont typeface="Arial"/>
              <a:buNone/>
            </a:pPr>
            <a:r>
              <a:t/>
            </a:r>
            <a:endParaRPr b="1"/>
          </a:p>
          <a:p>
            <a:pPr indent="0" lvl="0" marL="0" rtl="0" algn="just">
              <a:spcBef>
                <a:spcPts val="0"/>
              </a:spcBef>
              <a:spcAft>
                <a:spcPts val="0"/>
              </a:spcAft>
              <a:buNone/>
            </a:pPr>
            <a:r>
              <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nvSpPr>
        <p:spPr>
          <a:xfrm>
            <a:off x="488750" y="1284400"/>
            <a:ext cx="8241300" cy="27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actualizar datos en la tabla anterior utilizamos la siguiente sentencia:</a:t>
            </a:r>
            <a:endParaRPr/>
          </a:p>
          <a:p>
            <a:pPr indent="0" lvl="0" marL="203200" marR="203200" rtl="0" algn="l">
              <a:lnSpc>
                <a:spcPct val="115000"/>
              </a:lnSpc>
              <a:spcBef>
                <a:spcPts val="800"/>
              </a:spcBef>
              <a:spcAft>
                <a:spcPts val="0"/>
              </a:spcAft>
              <a:buNone/>
            </a:pPr>
            <a:r>
              <a:rPr lang="es" sz="1150">
                <a:solidFill>
                  <a:srgbClr val="881280"/>
                </a:solidFill>
              </a:rPr>
              <a:t>UPDATE</a:t>
            </a:r>
            <a:r>
              <a:rPr lang="es" sz="1150">
                <a:solidFill>
                  <a:srgbClr val="2F4959"/>
                </a:solidFill>
              </a:rPr>
              <a:t> </a:t>
            </a:r>
            <a:r>
              <a:rPr i="1" lang="es" sz="1200">
                <a:solidFill>
                  <a:srgbClr val="2F4959"/>
                </a:solidFill>
                <a:highlight>
                  <a:srgbClr val="F9F9FA"/>
                </a:highlight>
                <a:latin typeface="Courier New"/>
                <a:ea typeface="Courier New"/>
                <a:cs typeface="Courier New"/>
                <a:sym typeface="Courier New"/>
              </a:rPr>
              <a:t>nombre_tabla</a:t>
            </a:r>
            <a:endParaRPr sz="1150">
              <a:solidFill>
                <a:srgbClr val="2F4959"/>
              </a:solidFill>
            </a:endParaRPr>
          </a:p>
          <a:p>
            <a:pPr indent="0" lvl="0" marL="203200" marR="203200" rtl="0" algn="l">
              <a:lnSpc>
                <a:spcPct val="115000"/>
              </a:lnSpc>
              <a:spcBef>
                <a:spcPts val="800"/>
              </a:spcBef>
              <a:spcAft>
                <a:spcPts val="0"/>
              </a:spcAft>
              <a:buNone/>
            </a:pPr>
            <a:r>
              <a:rPr lang="es" sz="1150">
                <a:solidFill>
                  <a:srgbClr val="881280"/>
                </a:solidFill>
              </a:rPr>
              <a:t>SET</a:t>
            </a:r>
            <a:r>
              <a:rPr lang="es" sz="1150">
                <a:solidFill>
                  <a:srgbClr val="2F4959"/>
                </a:solidFill>
              </a:rPr>
              <a:t> </a:t>
            </a:r>
            <a:r>
              <a:rPr i="1" lang="es" sz="1200">
                <a:solidFill>
                  <a:srgbClr val="2F4959"/>
                </a:solidFill>
                <a:highlight>
                  <a:srgbClr val="F9F9FA"/>
                </a:highlight>
                <a:latin typeface="Courier New"/>
                <a:ea typeface="Courier New"/>
                <a:cs typeface="Courier New"/>
                <a:sym typeface="Courier New"/>
              </a:rPr>
              <a:t>nombre_columna1</a:t>
            </a:r>
            <a:r>
              <a:rPr lang="es" sz="1150">
                <a:solidFill>
                  <a:srgbClr val="2F4959"/>
                </a:solidFill>
              </a:rPr>
              <a:t> = valor1, </a:t>
            </a:r>
            <a:r>
              <a:rPr i="1" lang="es" sz="1200">
                <a:solidFill>
                  <a:srgbClr val="2F4959"/>
                </a:solidFill>
                <a:highlight>
                  <a:srgbClr val="F9F9FA"/>
                </a:highlight>
                <a:latin typeface="Courier New"/>
                <a:ea typeface="Courier New"/>
                <a:cs typeface="Courier New"/>
                <a:sym typeface="Courier New"/>
              </a:rPr>
              <a:t>nombre_columna2</a:t>
            </a:r>
            <a:r>
              <a:rPr lang="es" sz="1150">
                <a:solidFill>
                  <a:srgbClr val="2F4959"/>
                </a:solidFill>
              </a:rPr>
              <a:t>= valor2,...</a:t>
            </a:r>
            <a:endParaRPr sz="1150">
              <a:solidFill>
                <a:srgbClr val="2F4959"/>
              </a:solidFill>
            </a:endParaRPr>
          </a:p>
          <a:p>
            <a:pPr indent="0" lvl="0" marL="0" rtl="0" algn="l">
              <a:lnSpc>
                <a:spcPct val="115000"/>
              </a:lnSpc>
              <a:spcBef>
                <a:spcPts val="800"/>
              </a:spcBef>
              <a:spcAft>
                <a:spcPts val="0"/>
              </a:spcAft>
              <a:buNone/>
            </a:pPr>
            <a:r>
              <a:rPr lang="es" sz="1150">
                <a:solidFill>
                  <a:srgbClr val="881280"/>
                </a:solidFill>
              </a:rPr>
              <a:t>     WHERE</a:t>
            </a:r>
            <a:r>
              <a:rPr lang="es" sz="1150">
                <a:solidFill>
                  <a:srgbClr val="2F4959"/>
                </a:solidFill>
              </a:rPr>
              <a:t> </a:t>
            </a:r>
            <a:r>
              <a:rPr i="1" lang="es" sz="1200">
                <a:solidFill>
                  <a:srgbClr val="2F4959"/>
                </a:solidFill>
                <a:latin typeface="Courier New"/>
                <a:ea typeface="Courier New"/>
                <a:cs typeface="Courier New"/>
                <a:sym typeface="Courier New"/>
              </a:rPr>
              <a:t>condicion</a:t>
            </a:r>
            <a:r>
              <a:rPr lang="es" sz="1150">
                <a:solidFill>
                  <a:srgbClr val="2F4959"/>
                </a:solidFill>
              </a:rPr>
              <a:t>;</a:t>
            </a:r>
            <a:endParaRPr sz="1150">
              <a:solidFill>
                <a:srgbClr val="2F4959"/>
              </a:solidFill>
            </a:endParaRPr>
          </a:p>
          <a:p>
            <a:pPr indent="0" lvl="0" marL="0" rtl="0" algn="l">
              <a:spcBef>
                <a:spcPts val="0"/>
              </a:spcBef>
              <a:spcAft>
                <a:spcPts val="0"/>
              </a:spcAft>
              <a:buNone/>
            </a:pPr>
            <a:r>
              <a:t/>
            </a:r>
            <a:endParaRPr sz="1150">
              <a:solidFill>
                <a:srgbClr val="881280"/>
              </a:solidFill>
              <a:highlight>
                <a:srgbClr val="F9F9FA"/>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881280"/>
              </a:solidFill>
              <a:highlight>
                <a:srgbClr val="F9F9FA"/>
              </a:highlight>
              <a:latin typeface="Courier New"/>
              <a:ea typeface="Courier New"/>
              <a:cs typeface="Courier New"/>
              <a:sym typeface="Courier New"/>
            </a:endParaRPr>
          </a:p>
          <a:p>
            <a:pPr indent="0" lvl="0" marL="0" rtl="0" algn="l">
              <a:spcBef>
                <a:spcPts val="0"/>
              </a:spcBef>
              <a:spcAft>
                <a:spcPts val="0"/>
              </a:spcAft>
              <a:buNone/>
            </a:pPr>
            <a:r>
              <a:rPr lang="es">
                <a:solidFill>
                  <a:schemeClr val="dk1"/>
                </a:solidFill>
              </a:rPr>
              <a:t>Por ejemplo, para actualizar el nombre que ingresamos en la tabla “servicios_arcgis”: </a:t>
            </a:r>
            <a:endParaRPr sz="1300">
              <a:solidFill>
                <a:srgbClr val="414141"/>
              </a:solidFill>
              <a:highlight>
                <a:srgbClr val="F7F8F9"/>
              </a:highlight>
            </a:endParaRPr>
          </a:p>
          <a:p>
            <a:pPr indent="0" lvl="0" marL="203200" marR="203200" rtl="0" algn="l">
              <a:lnSpc>
                <a:spcPct val="115000"/>
              </a:lnSpc>
              <a:spcBef>
                <a:spcPts val="800"/>
              </a:spcBef>
              <a:spcAft>
                <a:spcPts val="0"/>
              </a:spcAft>
              <a:buNone/>
            </a:pPr>
            <a:r>
              <a:rPr lang="es" sz="1150">
                <a:solidFill>
                  <a:srgbClr val="881280"/>
                </a:solidFill>
              </a:rPr>
              <a:t>UPDATE</a:t>
            </a:r>
            <a:r>
              <a:rPr lang="es" sz="1150">
                <a:solidFill>
                  <a:srgbClr val="2F4959"/>
                </a:solidFill>
              </a:rPr>
              <a:t> </a:t>
            </a:r>
            <a:r>
              <a:rPr i="1" lang="es" sz="1200">
                <a:solidFill>
                  <a:srgbClr val="2F4959"/>
                </a:solidFill>
                <a:highlight>
                  <a:srgbClr val="F9F9FA"/>
                </a:highlight>
                <a:latin typeface="Courier New"/>
                <a:ea typeface="Courier New"/>
                <a:cs typeface="Courier New"/>
                <a:sym typeface="Courier New"/>
              </a:rPr>
              <a:t>servicios_arcgis</a:t>
            </a:r>
            <a:endParaRPr sz="1150">
              <a:solidFill>
                <a:srgbClr val="2F4959"/>
              </a:solidFill>
            </a:endParaRPr>
          </a:p>
          <a:p>
            <a:pPr indent="0" lvl="0" marL="203200" marR="203200" rtl="0" algn="l">
              <a:lnSpc>
                <a:spcPct val="115000"/>
              </a:lnSpc>
              <a:spcBef>
                <a:spcPts val="800"/>
              </a:spcBef>
              <a:spcAft>
                <a:spcPts val="0"/>
              </a:spcAft>
              <a:buNone/>
            </a:pPr>
            <a:r>
              <a:rPr lang="es" sz="1150">
                <a:solidFill>
                  <a:srgbClr val="881280"/>
                </a:solidFill>
              </a:rPr>
              <a:t>SET</a:t>
            </a:r>
            <a:r>
              <a:rPr lang="es" sz="1150">
                <a:solidFill>
                  <a:srgbClr val="2F4959"/>
                </a:solidFill>
              </a:rPr>
              <a:t> </a:t>
            </a:r>
            <a:r>
              <a:rPr i="1" lang="es" sz="1200">
                <a:solidFill>
                  <a:srgbClr val="2F4959"/>
                </a:solidFill>
                <a:highlight>
                  <a:srgbClr val="F9F9FA"/>
                </a:highlight>
                <a:latin typeface="Courier New"/>
                <a:ea typeface="Courier New"/>
                <a:cs typeface="Courier New"/>
                <a:sym typeface="Courier New"/>
              </a:rPr>
              <a:t>nombre_servicio</a:t>
            </a:r>
            <a:r>
              <a:rPr lang="es" sz="1150">
                <a:solidFill>
                  <a:srgbClr val="2F4959"/>
                </a:solidFill>
              </a:rPr>
              <a:t> = ”Poblacion Nacional”</a:t>
            </a:r>
            <a:endParaRPr sz="1150">
              <a:solidFill>
                <a:srgbClr val="2F4959"/>
              </a:solidFill>
            </a:endParaRPr>
          </a:p>
          <a:p>
            <a:pPr indent="0" lvl="0" marL="0" rtl="0" algn="l">
              <a:lnSpc>
                <a:spcPct val="115000"/>
              </a:lnSpc>
              <a:spcBef>
                <a:spcPts val="800"/>
              </a:spcBef>
              <a:spcAft>
                <a:spcPts val="0"/>
              </a:spcAft>
              <a:buNone/>
            </a:pPr>
            <a:r>
              <a:rPr lang="es" sz="1150">
                <a:solidFill>
                  <a:srgbClr val="881280"/>
                </a:solidFill>
              </a:rPr>
              <a:t>     WHERE</a:t>
            </a:r>
            <a:r>
              <a:rPr lang="es" sz="1150">
                <a:solidFill>
                  <a:srgbClr val="2F4959"/>
                </a:solidFill>
              </a:rPr>
              <a:t> </a:t>
            </a:r>
            <a:r>
              <a:rPr i="1" lang="es" sz="1200">
                <a:solidFill>
                  <a:srgbClr val="2F4959"/>
                </a:solidFill>
                <a:latin typeface="Courier New"/>
                <a:ea typeface="Courier New"/>
                <a:cs typeface="Courier New"/>
                <a:sym typeface="Courier New"/>
              </a:rPr>
              <a:t>id=1</a:t>
            </a:r>
            <a:r>
              <a:rPr lang="es" sz="1150">
                <a:solidFill>
                  <a:srgbClr val="2F4959"/>
                </a:solidFill>
              </a:rPr>
              <a:t>;</a:t>
            </a:r>
            <a:endParaRPr sz="1150">
              <a:solidFill>
                <a:srgbClr val="2F4959"/>
              </a:solidFill>
              <a:highlight>
                <a:srgbClr val="F9F9FA"/>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403" name="Google Shape;403;p53"/>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Actualizar datos</a:t>
            </a:r>
            <a:endParaRPr b="1"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nvSpPr>
        <p:spPr>
          <a:xfrm>
            <a:off x="488750" y="1284400"/>
            <a:ext cx="8241300" cy="3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Para borrar datos en la tabla anterior utilizamos la siguiente sentencia:</a:t>
            </a:r>
            <a:endParaRPr/>
          </a:p>
          <a:p>
            <a:pPr indent="0" lvl="0" marL="0" rtl="0" algn="l">
              <a:lnSpc>
                <a:spcPct val="115000"/>
              </a:lnSpc>
              <a:spcBef>
                <a:spcPts val="0"/>
              </a:spcBef>
              <a:spcAft>
                <a:spcPts val="0"/>
              </a:spcAft>
              <a:buNone/>
            </a:pPr>
            <a:r>
              <a:t/>
            </a:r>
            <a:endParaRPr sz="1150">
              <a:solidFill>
                <a:srgbClr val="881280"/>
              </a:solidFill>
            </a:endParaRPr>
          </a:p>
          <a:p>
            <a:pPr indent="457200" lvl="0" marL="0" rtl="0" algn="l">
              <a:lnSpc>
                <a:spcPct val="115000"/>
              </a:lnSpc>
              <a:spcBef>
                <a:spcPts val="0"/>
              </a:spcBef>
              <a:spcAft>
                <a:spcPts val="0"/>
              </a:spcAft>
              <a:buNone/>
            </a:pPr>
            <a:r>
              <a:rPr lang="es" sz="1150">
                <a:solidFill>
                  <a:srgbClr val="881280"/>
                </a:solidFill>
              </a:rPr>
              <a:t>DELETE</a:t>
            </a:r>
            <a:r>
              <a:rPr lang="es" sz="1150">
                <a:solidFill>
                  <a:srgbClr val="2F4959"/>
                </a:solidFill>
              </a:rPr>
              <a:t> </a:t>
            </a:r>
            <a:r>
              <a:rPr lang="es" sz="1150">
                <a:solidFill>
                  <a:srgbClr val="881280"/>
                </a:solidFill>
              </a:rPr>
              <a:t>FROM</a:t>
            </a:r>
            <a:r>
              <a:rPr lang="es" sz="1150">
                <a:solidFill>
                  <a:srgbClr val="2F4959"/>
                </a:solidFill>
              </a:rPr>
              <a:t> </a:t>
            </a:r>
            <a:r>
              <a:rPr i="1" lang="es" sz="1200">
                <a:solidFill>
                  <a:srgbClr val="2F4959"/>
                </a:solidFill>
                <a:latin typeface="Courier New"/>
                <a:ea typeface="Courier New"/>
                <a:cs typeface="Courier New"/>
                <a:sym typeface="Courier New"/>
              </a:rPr>
              <a:t>nombre_tabla</a:t>
            </a:r>
            <a:r>
              <a:rPr lang="es" sz="1150">
                <a:solidFill>
                  <a:srgbClr val="2F4959"/>
                </a:solidFill>
              </a:rPr>
              <a:t> </a:t>
            </a:r>
            <a:r>
              <a:rPr lang="es" sz="1150">
                <a:solidFill>
                  <a:srgbClr val="881280"/>
                </a:solidFill>
              </a:rPr>
              <a:t>WHERE</a:t>
            </a:r>
            <a:r>
              <a:rPr lang="es" sz="1150">
                <a:solidFill>
                  <a:srgbClr val="2F4959"/>
                </a:solidFill>
              </a:rPr>
              <a:t> </a:t>
            </a:r>
            <a:r>
              <a:rPr i="1" lang="es" sz="1200">
                <a:solidFill>
                  <a:srgbClr val="2F4959"/>
                </a:solidFill>
                <a:latin typeface="Courier New"/>
                <a:ea typeface="Courier New"/>
                <a:cs typeface="Courier New"/>
                <a:sym typeface="Courier New"/>
              </a:rPr>
              <a:t>condicion</a:t>
            </a:r>
            <a:r>
              <a:rPr lang="es" sz="1150">
                <a:solidFill>
                  <a:srgbClr val="2F4959"/>
                </a:solidFill>
              </a:rPr>
              <a:t>;</a:t>
            </a:r>
            <a:endParaRPr sz="1150">
              <a:solidFill>
                <a:srgbClr val="2F4959"/>
              </a:solidFill>
            </a:endParaRPr>
          </a:p>
          <a:p>
            <a:pPr indent="0" lvl="0" marL="0" rtl="0" algn="l">
              <a:lnSpc>
                <a:spcPct val="115000"/>
              </a:lnSpc>
              <a:spcBef>
                <a:spcPts val="0"/>
              </a:spcBef>
              <a:spcAft>
                <a:spcPts val="0"/>
              </a:spcAft>
              <a:buNone/>
            </a:pPr>
            <a:r>
              <a:t/>
            </a:r>
            <a:endParaRPr sz="1150">
              <a:solidFill>
                <a:srgbClr val="2F4959"/>
              </a:solidFill>
            </a:endParaRPr>
          </a:p>
          <a:p>
            <a:pPr indent="0" lvl="0" marL="0" rtl="0" algn="l">
              <a:spcBef>
                <a:spcPts val="0"/>
              </a:spcBef>
              <a:spcAft>
                <a:spcPts val="0"/>
              </a:spcAft>
              <a:buNone/>
            </a:pPr>
            <a:r>
              <a:rPr lang="es">
                <a:solidFill>
                  <a:schemeClr val="dk1"/>
                </a:solidFill>
              </a:rPr>
              <a:t>Por ejemplo: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a:t>
            </a:r>
            <a:r>
              <a:rPr lang="es" sz="1150">
                <a:solidFill>
                  <a:srgbClr val="881280"/>
                </a:solidFill>
              </a:rPr>
              <a:t>DELETE</a:t>
            </a:r>
            <a:r>
              <a:rPr lang="es" sz="1150">
                <a:solidFill>
                  <a:srgbClr val="2F4959"/>
                </a:solidFill>
              </a:rPr>
              <a:t> </a:t>
            </a:r>
            <a:r>
              <a:rPr lang="es" sz="1150">
                <a:solidFill>
                  <a:srgbClr val="881280"/>
                </a:solidFill>
              </a:rPr>
              <a:t>FROM</a:t>
            </a:r>
            <a:r>
              <a:rPr lang="es" sz="1150">
                <a:solidFill>
                  <a:srgbClr val="2F4959"/>
                </a:solidFill>
              </a:rPr>
              <a:t> </a:t>
            </a:r>
            <a:r>
              <a:rPr i="1" lang="es" sz="1200">
                <a:solidFill>
                  <a:srgbClr val="2F4959"/>
                </a:solidFill>
                <a:latin typeface="Courier New"/>
                <a:ea typeface="Courier New"/>
                <a:cs typeface="Courier New"/>
                <a:sym typeface="Courier New"/>
              </a:rPr>
              <a:t>servicios_arcgis</a:t>
            </a:r>
            <a:r>
              <a:rPr lang="es" sz="1150">
                <a:solidFill>
                  <a:srgbClr val="2F4959"/>
                </a:solidFill>
              </a:rPr>
              <a:t> </a:t>
            </a:r>
            <a:r>
              <a:rPr lang="es" sz="1150">
                <a:solidFill>
                  <a:srgbClr val="881280"/>
                </a:solidFill>
              </a:rPr>
              <a:t>WHERE</a:t>
            </a:r>
            <a:r>
              <a:rPr lang="es" sz="1150">
                <a:solidFill>
                  <a:srgbClr val="2F4959"/>
                </a:solidFill>
              </a:rPr>
              <a:t> </a:t>
            </a:r>
            <a:r>
              <a:rPr i="1" lang="es" sz="1200">
                <a:solidFill>
                  <a:srgbClr val="2F4959"/>
                </a:solidFill>
                <a:latin typeface="Courier New"/>
                <a:ea typeface="Courier New"/>
                <a:cs typeface="Courier New"/>
                <a:sym typeface="Courier New"/>
              </a:rPr>
              <a:t>id=1</a:t>
            </a:r>
            <a:r>
              <a:rPr lang="es" sz="1150">
                <a:solidFill>
                  <a:srgbClr val="2F4959"/>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sz="1200">
                <a:solidFill>
                  <a:srgbClr val="FF0000"/>
                </a:solidFill>
              </a:rPr>
              <a:t>Importante: Si no se especifica la condición “WHERE”, </a:t>
            </a:r>
            <a:r>
              <a:rPr b="1" lang="es" sz="1200">
                <a:solidFill>
                  <a:srgbClr val="FF0000"/>
                </a:solidFill>
              </a:rPr>
              <a:t>todos los datos</a:t>
            </a:r>
            <a:r>
              <a:rPr lang="es" sz="1200">
                <a:solidFill>
                  <a:srgbClr val="FF0000"/>
                </a:solidFill>
              </a:rPr>
              <a:t> de la tabla serán borrados permanentemente. Se recomienda no borrar datos de esta manera.</a:t>
            </a:r>
            <a:endParaRPr sz="1150">
              <a:solidFill>
                <a:srgbClr val="2F4959"/>
              </a:solidFill>
              <a:highlight>
                <a:srgbClr val="F9F9FA"/>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609600" marR="177800" rtl="0" algn="l">
              <a:lnSpc>
                <a:spcPct val="150000"/>
              </a:lnSpc>
              <a:spcBef>
                <a:spcPts val="1100"/>
              </a:spcBef>
              <a:spcAft>
                <a:spcPts val="1100"/>
              </a:spcAft>
              <a:buNone/>
            </a:pPr>
            <a:r>
              <a:t/>
            </a:r>
            <a:endParaRPr>
              <a:solidFill>
                <a:srgbClr val="FF0000"/>
              </a:solidFill>
            </a:endParaRPr>
          </a:p>
        </p:txBody>
      </p:sp>
      <p:sp>
        <p:nvSpPr>
          <p:cNvPr id="409" name="Google Shape;409;p54"/>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SQL - </a:t>
            </a:r>
            <a:r>
              <a:rPr b="1" lang="es" sz="1800">
                <a:solidFill>
                  <a:schemeClr val="dk1"/>
                </a:solidFill>
              </a:rPr>
              <a:t>Borrar datos</a:t>
            </a:r>
            <a:endParaRPr b="1" sz="18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5" name="Google Shape;415;p55"/>
          <p:cNvSpPr txBox="1"/>
          <p:nvPr/>
        </p:nvSpPr>
        <p:spPr>
          <a:xfrm>
            <a:off x="1900350" y="2017650"/>
            <a:ext cx="5343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Caso Práctico con SQLITE y DB Browser</a:t>
            </a:r>
            <a:endParaRPr b="1"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nvSpPr>
        <p:spPr>
          <a:xfrm>
            <a:off x="488750" y="1510275"/>
            <a:ext cx="82413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Sitio Oficial: </a:t>
            </a:r>
            <a:r>
              <a:rPr lang="es" sz="1100" u="sng">
                <a:solidFill>
                  <a:schemeClr val="hlink"/>
                </a:solidFill>
                <a:hlinkClick r:id="rId3"/>
              </a:rPr>
              <a:t>DB Browser for SQLite (sqlitebrowser.org)</a:t>
            </a:r>
            <a:endParaRPr/>
          </a:p>
          <a:p>
            <a:pPr indent="0" lvl="0" marL="0" rtl="0" algn="l">
              <a:spcBef>
                <a:spcPts val="0"/>
              </a:spcBef>
              <a:spcAft>
                <a:spcPts val="0"/>
              </a:spcAft>
              <a:buNone/>
            </a:pPr>
            <a:r>
              <a:rPr lang="es"/>
              <a:t>Spatialite: </a:t>
            </a:r>
            <a:r>
              <a:rPr lang="es" sz="1100" u="sng">
                <a:solidFill>
                  <a:schemeClr val="hlink"/>
                </a:solidFill>
                <a:hlinkClick r:id="rId4"/>
              </a:rPr>
              <a:t>Index of /gaia-sins/windows-bin-amd64-prev (gaia-gis.it)</a:t>
            </a:r>
            <a:endParaRPr/>
          </a:p>
          <a:p>
            <a:pPr indent="0" lvl="0" marL="0" rtl="0" algn="l">
              <a:spcBef>
                <a:spcPts val="0"/>
              </a:spcBef>
              <a:spcAft>
                <a:spcPts val="0"/>
              </a:spcAft>
              <a:buNone/>
            </a:pPr>
            <a:r>
              <a:rPr lang="es"/>
              <a:t>Cheat Sheet: </a:t>
            </a:r>
            <a:r>
              <a:rPr lang="es" sz="1100" u="sng">
                <a:solidFill>
                  <a:schemeClr val="hlink"/>
                </a:solidFill>
                <a:hlinkClick r:id="rId5"/>
              </a:rPr>
              <a:t>SQLite Cheat Sheet (sqlitetutorial.net)</a:t>
            </a:r>
            <a:endParaRPr>
              <a:solidFill>
                <a:srgbClr val="FF0000"/>
              </a:solidFill>
            </a:endParaRPr>
          </a:p>
          <a:p>
            <a:pPr indent="0" lvl="0" marL="0" rtl="0" algn="l">
              <a:spcBef>
                <a:spcPts val="0"/>
              </a:spcBef>
              <a:spcAft>
                <a:spcPts val="0"/>
              </a:spcAft>
              <a:buClr>
                <a:schemeClr val="dk1"/>
              </a:buClr>
              <a:buSzPts val="1100"/>
              <a:buFont typeface="Arial"/>
              <a:buNone/>
            </a:pPr>
            <a:r>
              <a:rPr lang="es">
                <a:solidFill>
                  <a:schemeClr val="dk1"/>
                </a:solidFill>
              </a:rPr>
              <a:t>Datos para practicar: </a:t>
            </a:r>
            <a:r>
              <a:rPr lang="es" sz="1100" u="sng">
                <a:solidFill>
                  <a:schemeClr val="hlink"/>
                </a:solidFill>
                <a:hlinkClick r:id="rId6"/>
              </a:rPr>
              <a:t>SQLite Sample Database And Its Diagram (in PDF format) (sqlitetutorial.net)</a:t>
            </a:r>
            <a:endParaRPr>
              <a:solidFill>
                <a:srgbClr val="FF0000"/>
              </a:solidFill>
            </a:endParaRPr>
          </a:p>
        </p:txBody>
      </p:sp>
      <p:sp>
        <p:nvSpPr>
          <p:cNvPr id="421" name="Google Shape;421;p56"/>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Antes de comenzar</a:t>
            </a:r>
            <a:endParaRPr b="1" sz="1800">
              <a:solidFill>
                <a:schemeClr val="dk1"/>
              </a:solidFill>
            </a:endParaRPr>
          </a:p>
        </p:txBody>
      </p:sp>
      <p:sp>
        <p:nvSpPr>
          <p:cNvPr id="422" name="Google Shape;422;p56"/>
          <p:cNvSpPr txBox="1"/>
          <p:nvPr/>
        </p:nvSpPr>
        <p:spPr>
          <a:xfrm>
            <a:off x="393175" y="3961875"/>
            <a:ext cx="80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Actividad: Generar base de datos censal a nivel de zona local considerando cantidad de personas y como mínimo 6 variables</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nvSpPr>
        <p:spPr>
          <a:xfrm>
            <a:off x="451350" y="923800"/>
            <a:ext cx="8241300" cy="28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Con los datos para practicar:</a:t>
            </a:r>
            <a:endParaRPr/>
          </a:p>
          <a:p>
            <a:pPr indent="0" lvl="0" marL="0" rtl="0" algn="l">
              <a:spcBef>
                <a:spcPts val="0"/>
              </a:spcBef>
              <a:spcAft>
                <a:spcPts val="0"/>
              </a:spcAft>
              <a:buNone/>
            </a:pPr>
            <a:r>
              <a:rPr lang="es"/>
              <a:t>¿Cuántos Álbumes hay por artista? considerando:</a:t>
            </a:r>
            <a:endParaRPr/>
          </a:p>
          <a:p>
            <a:pPr indent="-317500" lvl="0" marL="457200" rtl="0" algn="l">
              <a:spcBef>
                <a:spcPts val="0"/>
              </a:spcBef>
              <a:spcAft>
                <a:spcPts val="0"/>
              </a:spcAft>
              <a:buSzPts val="1400"/>
              <a:buAutoNum type="arabicPeriod"/>
            </a:pPr>
            <a:r>
              <a:rPr lang="es"/>
              <a:t>Orden descendente</a:t>
            </a:r>
            <a:endParaRPr/>
          </a:p>
          <a:p>
            <a:pPr indent="-317500" lvl="0" marL="457200" rtl="0" algn="l">
              <a:spcBef>
                <a:spcPts val="0"/>
              </a:spcBef>
              <a:spcAft>
                <a:spcPts val="0"/>
              </a:spcAft>
              <a:buSzPts val="1400"/>
              <a:buAutoNum type="arabicPeriod"/>
            </a:pPr>
            <a:r>
              <a:rPr lang="es"/>
              <a:t>Los 3 con más producciones (Discos producidos)</a:t>
            </a:r>
            <a:endParaRPr/>
          </a:p>
          <a:p>
            <a:pPr indent="-317500" lvl="0" marL="457200" rtl="0" algn="l">
              <a:spcBef>
                <a:spcPts val="0"/>
              </a:spcBef>
              <a:spcAft>
                <a:spcPts val="0"/>
              </a:spcAft>
              <a:buSzPts val="1400"/>
              <a:buAutoNum type="arabicPeriod"/>
            </a:pPr>
            <a:r>
              <a:rPr lang="es"/>
              <a:t>Añadir nombres de artistas</a:t>
            </a:r>
            <a:endParaRPr/>
          </a:p>
          <a:p>
            <a:pPr indent="-317500" lvl="0" marL="457200" rtl="0" algn="l">
              <a:spcBef>
                <a:spcPts val="0"/>
              </a:spcBef>
              <a:spcAft>
                <a:spcPts val="0"/>
              </a:spcAft>
              <a:buSzPts val="1400"/>
              <a:buAutoNum type="arabicPeriod"/>
            </a:pPr>
            <a:r>
              <a:rPr lang="es"/>
              <a:t>Estilo Rock (Ayuda: desagregue la consulta)</a:t>
            </a:r>
            <a:endParaRPr/>
          </a:p>
          <a:p>
            <a:pPr indent="-317500" lvl="1" marL="914400" rtl="0" algn="l">
              <a:spcBef>
                <a:spcPts val="0"/>
              </a:spcBef>
              <a:spcAft>
                <a:spcPts val="0"/>
              </a:spcAft>
              <a:buSzPts val="1400"/>
              <a:buAutoNum type="arabicPeriod"/>
            </a:pPr>
            <a:r>
              <a:rPr lang="es"/>
              <a:t>Unir tablas</a:t>
            </a:r>
            <a:endParaRPr/>
          </a:p>
          <a:p>
            <a:pPr indent="-317500" lvl="1" marL="914400" rtl="0" algn="l">
              <a:spcBef>
                <a:spcPts val="0"/>
              </a:spcBef>
              <a:spcAft>
                <a:spcPts val="0"/>
              </a:spcAft>
              <a:buSzPts val="1400"/>
              <a:buAutoNum type="arabicPeriod"/>
            </a:pPr>
            <a:r>
              <a:rPr lang="es"/>
              <a:t>Solicitar campos</a:t>
            </a:r>
            <a:endParaRPr/>
          </a:p>
          <a:p>
            <a:pPr indent="-317500" lvl="1" marL="914400" rtl="0" algn="l">
              <a:spcBef>
                <a:spcPts val="0"/>
              </a:spcBef>
              <a:spcAft>
                <a:spcPts val="0"/>
              </a:spcAft>
              <a:buSzPts val="1400"/>
              <a:buAutoNum type="arabicPeriod"/>
            </a:pPr>
            <a:r>
              <a:rPr lang="es"/>
              <a:t>Agrupando, ordenando y limitando</a:t>
            </a:r>
            <a:endParaRPr/>
          </a:p>
          <a:p>
            <a:pPr indent="-317500" lvl="1" marL="914400" rtl="0" algn="l">
              <a:spcBef>
                <a:spcPts val="0"/>
              </a:spcBef>
              <a:spcAft>
                <a:spcPts val="0"/>
              </a:spcAft>
              <a:buSzPts val="1400"/>
              <a:buAutoNum type="arabicPeriod"/>
            </a:pPr>
            <a:r>
              <a:rPr lang="es"/>
              <a:t>Añadir filtro de estilo</a:t>
            </a:r>
            <a:endParaRPr/>
          </a:p>
          <a:p>
            <a:pPr indent="-317500" lvl="1" marL="914400" rtl="0" algn="l">
              <a:spcBef>
                <a:spcPts val="0"/>
              </a:spcBef>
              <a:spcAft>
                <a:spcPts val="0"/>
              </a:spcAft>
              <a:buSzPts val="1400"/>
              <a:buAutoNum type="arabicPeriod"/>
            </a:pPr>
            <a:r>
              <a:rPr lang="es"/>
              <a:t>Que aparezca el nombre del estilo y parametrizar</a:t>
            </a:r>
            <a:endParaRPr/>
          </a:p>
          <a:p>
            <a:pPr indent="-317500" lvl="0" marL="457200" rtl="0" algn="l">
              <a:spcBef>
                <a:spcPts val="0"/>
              </a:spcBef>
              <a:spcAft>
                <a:spcPts val="0"/>
              </a:spcAft>
              <a:buSzPts val="1400"/>
              <a:buAutoNum type="arabicPeriod"/>
            </a:pPr>
            <a:r>
              <a:rPr lang="es"/>
              <a:t>Seleccionar los 10 estilos con </a:t>
            </a:r>
            <a:r>
              <a:rPr lang="es"/>
              <a:t>más</a:t>
            </a:r>
            <a:r>
              <a:rPr lang="es"/>
              <a:t> producciones, donde también,  aparezca el nombre del artista (también considerar ratio entendido como producciones / total producciones * 100)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8" name="Google Shape;428;p57"/>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Práctico</a:t>
            </a:r>
            <a:endParaRPr b="1" sz="1800">
              <a:solidFill>
                <a:schemeClr val="dk1"/>
              </a:solidFill>
            </a:endParaRPr>
          </a:p>
        </p:txBody>
      </p:sp>
      <p:sp>
        <p:nvSpPr>
          <p:cNvPr id="429" name="Google Shape;429;p57"/>
          <p:cNvSpPr txBox="1"/>
          <p:nvPr/>
        </p:nvSpPr>
        <p:spPr>
          <a:xfrm>
            <a:off x="410575" y="3805450"/>
            <a:ext cx="800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Actividad: ¿Cúal es el playlist con mayor duración?</a:t>
            </a:r>
            <a:endParaRPr b="1">
              <a:solidFill>
                <a:schemeClr val="dk1"/>
              </a:solidFill>
            </a:endParaRPr>
          </a:p>
          <a:p>
            <a:pPr indent="457200" lvl="0" marL="457200" rtl="0" algn="l">
              <a:spcBef>
                <a:spcPts val="0"/>
              </a:spcBef>
              <a:spcAft>
                <a:spcPts val="0"/>
              </a:spcAft>
              <a:buNone/>
            </a:pPr>
            <a:r>
              <a:rPr b="1" lang="es">
                <a:solidFill>
                  <a:schemeClr val="dk1"/>
                </a:solidFill>
              </a:rPr>
              <a:t>¿Cuál es el playlist de mayor valor?</a:t>
            </a:r>
            <a:endParaRPr b="1">
              <a:solidFill>
                <a:schemeClr val="dk1"/>
              </a:solidFill>
            </a:endParaRPr>
          </a:p>
          <a:p>
            <a:pPr indent="457200" lvl="0" marL="457200" rtl="0" algn="l">
              <a:spcBef>
                <a:spcPts val="0"/>
              </a:spcBef>
              <a:spcAft>
                <a:spcPts val="0"/>
              </a:spcAft>
              <a:buNone/>
            </a:pPr>
            <a:r>
              <a:rPr b="1" lang="es">
                <a:solidFill>
                  <a:schemeClr val="dk1"/>
                </a:solidFill>
              </a:rPr>
              <a:t>¿Quién es el mejor cliente y vendedor?</a:t>
            </a:r>
            <a:endParaRPr b="1">
              <a:solidFill>
                <a:schemeClr val="dk1"/>
              </a:solidFill>
            </a:endParaRPr>
          </a:p>
          <a:p>
            <a:pPr indent="457200" lvl="0" marL="457200" rtl="0" algn="l">
              <a:spcBef>
                <a:spcPts val="0"/>
              </a:spcBef>
              <a:spcAft>
                <a:spcPts val="0"/>
              </a:spcAft>
              <a:buNone/>
            </a:pPr>
            <a:r>
              <a:rPr b="1" lang="es">
                <a:solidFill>
                  <a:schemeClr val="dk1"/>
                </a:solidFill>
              </a:rPr>
              <a:t>¿Qué grupo ha tenido la mejor venta?</a:t>
            </a:r>
            <a:endParaRPr b="1">
              <a:solidFill>
                <a:schemeClr val="dk1"/>
              </a:solidFill>
            </a:endParaRPr>
          </a:p>
          <a:p>
            <a:pPr indent="457200" lvl="0" marL="457200" rtl="0" algn="l">
              <a:spcBef>
                <a:spcPts val="0"/>
              </a:spcBef>
              <a:spcAft>
                <a:spcPts val="0"/>
              </a:spcAft>
              <a:buNone/>
            </a:pPr>
            <a:r>
              <a:rPr b="1" lang="es">
                <a:solidFill>
                  <a:schemeClr val="dk1"/>
                </a:solidFill>
              </a:rPr>
              <a:t>¿Cuáles son los 3 países con mayores ventas por estilo?</a:t>
            </a:r>
            <a:endParaRPr b="1">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5" name="Google Shape;435;p58"/>
          <p:cNvSpPr txBox="1"/>
          <p:nvPr/>
        </p:nvSpPr>
        <p:spPr>
          <a:xfrm>
            <a:off x="1900350" y="2017650"/>
            <a:ext cx="5343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Consultas Espaciales con SQL</a:t>
            </a:r>
            <a:endParaRPr b="1" sz="3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1" name="Google Shape;441;p59"/>
          <p:cNvSpPr txBox="1"/>
          <p:nvPr/>
        </p:nvSpPr>
        <p:spPr>
          <a:xfrm>
            <a:off x="703750" y="1129475"/>
            <a:ext cx="7350300" cy="3524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000">
                <a:solidFill>
                  <a:schemeClr val="dk1"/>
                </a:solidFill>
              </a:rPr>
              <a:t>Spatial relationships and measurements (topología)</a:t>
            </a:r>
            <a:endParaRPr b="1" sz="1000">
              <a:solidFill>
                <a:schemeClr val="dk1"/>
              </a:solidFill>
            </a:endParaRPr>
          </a:p>
          <a:p>
            <a:pPr indent="0" lvl="0" marL="0" rtl="0" algn="just">
              <a:lnSpc>
                <a:spcPct val="115000"/>
              </a:lnSpc>
              <a:spcBef>
                <a:spcPts val="0"/>
              </a:spcBef>
              <a:spcAft>
                <a:spcPts val="0"/>
              </a:spcAft>
              <a:buNone/>
            </a:pPr>
            <a:r>
              <a:t/>
            </a:r>
            <a:endParaRPr b="1"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ST_Centroid: returns the the geometric center of a geometry</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ST_ClusterKmeans: returns integer ID for the cluster each input geometry is in.</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ST_Contains: return TRUE if and only if no points of B lie in the exterior of A</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ST_Crosses: returns TRUE if the supplied geometries have some, but not all, interiors points in common</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ST_Covers: returns TRUE(1) if no point in geometry B is outside geometry A</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ST_CoveredBy: returns TRUE(1) if no point in Geometry A is outside Geometry B.</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ST_LineCrossingDirection: given 2 linestrings, returns a number between -3 and 3 denoting what kind of crossing behaviour. 0 is no crossing</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ST_Disjoint: returns TRUe if geometries do not spatially intersect</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ST_Distance: for geometry returns cartesian distance between two geometries in projected units. for geography type returns minimum geodesic distance in meters.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ST_MaxDistance: al revés de st_distance</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ST_Intersects: returns TRUE if the geometry spatially intersects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ST_Length: return the length</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ST_Perimeter: returns length measurement of the boundary</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ST_Touches: returns TRUE if the geometries have at least one point in common, but their interiors do not intersect</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ST_Within: returns true if the geometry A is completely inside geometry B</a:t>
            </a:r>
            <a:endParaRPr sz="1000">
              <a:solidFill>
                <a:schemeClr val="dk1"/>
              </a:solidFill>
            </a:endParaRPr>
          </a:p>
        </p:txBody>
      </p:sp>
      <p:sp>
        <p:nvSpPr>
          <p:cNvPr id="442" name="Google Shape;442;p59"/>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Resumen de Funciones</a:t>
            </a:r>
            <a:endParaRPr b="1" sz="18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8" name="Google Shape;448;p60"/>
          <p:cNvSpPr txBox="1"/>
          <p:nvPr/>
        </p:nvSpPr>
        <p:spPr>
          <a:xfrm>
            <a:off x="764550" y="990475"/>
            <a:ext cx="7350300" cy="3879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000">
                <a:solidFill>
                  <a:schemeClr val="dk1"/>
                </a:solidFill>
              </a:rPr>
              <a:t>Geometry Processing</a:t>
            </a:r>
            <a:endParaRPr b="1" sz="1000">
              <a:solidFill>
                <a:schemeClr val="dk1"/>
              </a:solidFill>
            </a:endParaRPr>
          </a:p>
          <a:p>
            <a:pPr indent="0" lvl="0" marL="0" rtl="0" algn="just">
              <a:lnSpc>
                <a:spcPct val="115000"/>
              </a:lnSpc>
              <a:spcBef>
                <a:spcPts val="0"/>
              </a:spcBef>
              <a:spcAft>
                <a:spcPts val="0"/>
              </a:spcAft>
              <a:buNone/>
            </a:pPr>
            <a:r>
              <a:t/>
            </a:r>
            <a:endParaRPr b="1"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ST_Buffer: creates a buffer within the given radius, geom field has to be in UTM</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ST_Difference: erase arcgis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ST_Intersection: creates intersection between two tables, if polyline or polygon, requires topology validation.</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ST_Dump: returns a set of geometry_dump rows, that make up a geometry d1.</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ST_MemUnion: dissolve (demora más pero consume menos)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ST_Union: dissolve (consume más recursos)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ST_RemoveRepeatedPoints: returns a version of the given geometry with duplicated points removed</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ST_IsValid: Returns TRUE if the geometry is well formed.</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ST_Y: Returns the y coordinate of the point, or NULL if not available input must be a point.</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ST_X: Same as Y.</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ST_AsLatLonText: returns the degree, minutes, seconds representation of the given point</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ST_Area: returns the area of the surface if its a polygon</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ST_Subdivide: Returns a set of geometry where no geometry in the set has more than the specified number of vertices.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ST_MakeValid: Attempts to make an invalid geometry valid without losing vertices.</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ST_Simplify: simplifies geometry based on given tolerance</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ST_SimplifyPreserveTopology: simplifies geometry based on a given tolerance preserving its topology (prevents oversimplification).</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rPr lang="es" sz="1000">
                <a:solidFill>
                  <a:schemeClr val="dk1"/>
                </a:solidFill>
              </a:rPr>
              <a:t>ST_CollectionExtract: Given a (multi)geometry, return a (multi)geometry consisting only of elements of the specified type. 1 == POINT, 2 == LINESTRING, 3 == POLYGON.</a:t>
            </a:r>
            <a:endParaRPr sz="1000">
              <a:solidFill>
                <a:schemeClr val="dk1"/>
              </a:solidFill>
            </a:endParaRPr>
          </a:p>
        </p:txBody>
      </p:sp>
      <p:sp>
        <p:nvSpPr>
          <p:cNvPr id="449" name="Google Shape;449;p60"/>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Resumen de Funciones</a:t>
            </a:r>
            <a:endParaRPr b="1" sz="1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5" name="Google Shape;455;p61"/>
          <p:cNvSpPr txBox="1"/>
          <p:nvPr/>
        </p:nvSpPr>
        <p:spPr>
          <a:xfrm>
            <a:off x="826150" y="1163400"/>
            <a:ext cx="3213900" cy="281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000">
                <a:solidFill>
                  <a:schemeClr val="dk1"/>
                </a:solidFill>
              </a:rPr>
              <a:t>Agrupación de puntos</a:t>
            </a:r>
            <a:endParaRPr b="1"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None/>
            </a:pPr>
            <a:r>
              <a:rPr lang="es" sz="1000">
                <a:solidFill>
                  <a:schemeClr val="dk1"/>
                </a:solidFill>
              </a:rPr>
              <a:t>--crea una tabla si no existe</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create table if not exists esquema.tablaFinal as</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select round(campo/10000) as nombreCampo1,</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	sum(campo) as nombreCampo2,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	st_setsrid(st_makepoint(</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    	avg(st_x(st_centroid(the_geom))),</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    	avg(st_y(st_centroid(the_geom)))</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	), 4326) as the_geom</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from esquema.tabla</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group by round(manzent/10000000);</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CREATE INDEX if not exists tablaFinal_gix on</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esquema.tablaFinal USING GIST (the_geom);</a:t>
            </a:r>
            <a:endParaRPr sz="1000">
              <a:solidFill>
                <a:schemeClr val="dk1"/>
              </a:solidFill>
            </a:endParaRPr>
          </a:p>
        </p:txBody>
      </p:sp>
      <p:sp>
        <p:nvSpPr>
          <p:cNvPr id="456" name="Google Shape;456;p61"/>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Ejemplos</a:t>
            </a:r>
            <a:endParaRPr b="1" sz="1800">
              <a:solidFill>
                <a:schemeClr val="dk1"/>
              </a:solidFill>
            </a:endParaRPr>
          </a:p>
        </p:txBody>
      </p:sp>
      <p:sp>
        <p:nvSpPr>
          <p:cNvPr id="457" name="Google Shape;457;p61"/>
          <p:cNvSpPr txBox="1"/>
          <p:nvPr/>
        </p:nvSpPr>
        <p:spPr>
          <a:xfrm>
            <a:off x="4431075" y="1163400"/>
            <a:ext cx="38664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000">
                <a:solidFill>
                  <a:schemeClr val="dk1"/>
                </a:solidFill>
              </a:rPr>
              <a:t>Intersección de puntos con polígonos (notar que sólo utiliza validación topológica)</a:t>
            </a:r>
            <a:endParaRPr b="1"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create table if not exists esquema.tablaFinal as</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select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from esquema.capa1 as shp1</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join esquema.capa2 as shp2</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on ST_INTERSECTS(shp1.the_geom, shp2.the_geom);</a:t>
            </a:r>
            <a:endParaRPr sz="1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3" name="Google Shape;463;p62"/>
          <p:cNvSpPr txBox="1"/>
          <p:nvPr/>
        </p:nvSpPr>
        <p:spPr>
          <a:xfrm>
            <a:off x="764550" y="990475"/>
            <a:ext cx="6464100" cy="318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000">
                <a:solidFill>
                  <a:schemeClr val="dk1"/>
                </a:solidFill>
              </a:rPr>
              <a:t>Intersección entre polígonos/polilíneas (se pueden mezclar) (notar que necesita validación topológica y  hacer la intersección vectorial)</a:t>
            </a:r>
            <a:endParaRPr b="1"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create table if not exists esquema.tablaFinal as</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select shp2.nombreCampo as nombre,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ST_INTERSECTION(ST_MakeValid(shp1.the_geom),ST_MakeValid(shp2.the_geom)) as the_geom</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from esquema.capa1 as shp1</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join esquema.capa2 as shp2</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on ST_INTERSECTS(shp1.the_geom, shp2.the_geom);</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s" sz="1000">
                <a:solidFill>
                  <a:schemeClr val="dk1"/>
                </a:solidFill>
              </a:rPr>
              <a:t>Enlaces</a:t>
            </a:r>
            <a:endParaRPr b="1"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[1] SQL basics; </a:t>
            </a:r>
            <a:r>
              <a:rPr lang="es" sz="1000" u="sng">
                <a:solidFill>
                  <a:schemeClr val="hlink"/>
                </a:solidFill>
                <a:hlinkClick r:id="rId3"/>
              </a:rPr>
              <a:t>https://www.dataquest.io/blog/sql-basics/</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[2] postGis; </a:t>
            </a:r>
            <a:r>
              <a:rPr lang="es" sz="1000" u="sng">
                <a:solidFill>
                  <a:schemeClr val="hlink"/>
                </a:solidFill>
                <a:hlinkClick r:id="rId4"/>
              </a:rPr>
              <a:t>https://postgis.net/docs/manual-2.0/</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[3] pgRouting;  </a:t>
            </a:r>
            <a:r>
              <a:rPr lang="es" sz="1000" u="sng">
                <a:solidFill>
                  <a:schemeClr val="hlink"/>
                </a:solidFill>
                <a:hlinkClick r:id="rId5"/>
              </a:rPr>
              <a:t>https://docs.pgrouting.org/2.4/en/index.html</a:t>
            </a:r>
            <a:endParaRPr sz="1000">
              <a:solidFill>
                <a:schemeClr val="dk1"/>
              </a:solidFill>
            </a:endParaRPr>
          </a:p>
          <a:p>
            <a:pPr indent="0" lvl="0" marL="0" rtl="0" algn="l">
              <a:lnSpc>
                <a:spcPct val="115000"/>
              </a:lnSpc>
              <a:spcBef>
                <a:spcPts val="0"/>
              </a:spcBef>
              <a:spcAft>
                <a:spcPts val="0"/>
              </a:spcAft>
              <a:buNone/>
            </a:pPr>
            <a:r>
              <a:rPr lang="es" sz="1000">
                <a:solidFill>
                  <a:schemeClr val="dk1"/>
                </a:solidFill>
              </a:rPr>
              <a:t>[4] Spatialite; </a:t>
            </a:r>
            <a:r>
              <a:rPr lang="es" sz="1100" u="sng">
                <a:solidFill>
                  <a:schemeClr val="hlink"/>
                </a:solidFill>
                <a:hlinkClick r:id="rId6"/>
              </a:rPr>
              <a:t>SpatiaLite SQL functions reference list (gaia-gis.it)</a:t>
            </a:r>
            <a:endParaRPr sz="1000">
              <a:solidFill>
                <a:schemeClr val="dk1"/>
              </a:solidFill>
            </a:endParaRPr>
          </a:p>
        </p:txBody>
      </p:sp>
      <p:sp>
        <p:nvSpPr>
          <p:cNvPr id="464" name="Google Shape;464;p62"/>
          <p:cNvSpPr txBox="1"/>
          <p:nvPr/>
        </p:nvSpPr>
        <p:spPr>
          <a:xfrm>
            <a:off x="2515050"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Ejemplos</a:t>
            </a:r>
            <a:endParaRPr b="1"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23700" y="372325"/>
            <a:ext cx="78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 name="Google Shape;113;p18"/>
          <p:cNvSpPr txBox="1"/>
          <p:nvPr/>
        </p:nvSpPr>
        <p:spPr>
          <a:xfrm>
            <a:off x="4872300" y="648900"/>
            <a:ext cx="4161600" cy="427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t>Entidad espacio-temporal que cuantifica la distribución, estado y los vínculos de los fenómenos u objetos naturales y sociales.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 Posición absoluta: sobre un sistema de coordenadas (x, y, z).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 Posición relativa: frente a otros elementos del paisaje.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 Pertenece a un sistema de proyección de coordenadas.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 Es Representado por un: punto, línea, polígono.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 Posee atributos que lo describen.</a:t>
            </a:r>
            <a:endParaRPr/>
          </a:p>
          <a:p>
            <a:pPr indent="0" lvl="0" marL="0" rtl="0" algn="just">
              <a:spcBef>
                <a:spcPts val="0"/>
              </a:spcBef>
              <a:spcAft>
                <a:spcPts val="0"/>
              </a:spcAft>
              <a:buNone/>
            </a:pPr>
            <a:r>
              <a:rPr lang="es"/>
              <a:t> </a:t>
            </a:r>
            <a:endParaRPr/>
          </a:p>
          <a:p>
            <a:pPr indent="0" lvl="0" marL="0" rtl="0" algn="just">
              <a:spcBef>
                <a:spcPts val="0"/>
              </a:spcBef>
              <a:spcAft>
                <a:spcPts val="0"/>
              </a:spcAft>
              <a:buNone/>
            </a:pPr>
            <a:r>
              <a:rPr lang="es">
                <a:solidFill>
                  <a:schemeClr val="dk1"/>
                </a:solidFill>
              </a:rPr>
              <a:t>● En algunos casos, estas entidades poseerán atributos temporales [f(x,y,z,t)]</a:t>
            </a:r>
            <a:endParaRPr/>
          </a:p>
        </p:txBody>
      </p:sp>
      <p:sp>
        <p:nvSpPr>
          <p:cNvPr id="114" name="Google Shape;114;p18"/>
          <p:cNvSpPr txBox="1"/>
          <p:nvPr/>
        </p:nvSpPr>
        <p:spPr>
          <a:xfrm>
            <a:off x="2715100" y="249325"/>
            <a:ext cx="35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t>¿Qué es un Dato Geográfico?</a:t>
            </a:r>
            <a:endParaRPr b="1" sz="1800"/>
          </a:p>
        </p:txBody>
      </p:sp>
      <p:pic>
        <p:nvPicPr>
          <p:cNvPr id="115" name="Google Shape;115;p18"/>
          <p:cNvPicPr preferRelativeResize="0"/>
          <p:nvPr/>
        </p:nvPicPr>
        <p:blipFill>
          <a:blip r:embed="rId3">
            <a:alphaModFix/>
          </a:blip>
          <a:stretch>
            <a:fillRect/>
          </a:stretch>
        </p:blipFill>
        <p:spPr>
          <a:xfrm>
            <a:off x="741175" y="983424"/>
            <a:ext cx="3830826" cy="3449449"/>
          </a:xfrm>
          <a:prstGeom prst="rect">
            <a:avLst/>
          </a:prstGeom>
          <a:noFill/>
          <a:ln>
            <a:noFill/>
          </a:ln>
        </p:spPr>
      </p:pic>
      <p:sp>
        <p:nvSpPr>
          <p:cNvPr id="116" name="Google Shape;116;p18"/>
          <p:cNvSpPr txBox="1"/>
          <p:nvPr/>
        </p:nvSpPr>
        <p:spPr>
          <a:xfrm>
            <a:off x="591538" y="45092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Researchgate</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0" name="Google Shape;470;p63"/>
          <p:cNvSpPr txBox="1"/>
          <p:nvPr/>
        </p:nvSpPr>
        <p:spPr>
          <a:xfrm>
            <a:off x="1900350" y="1555800"/>
            <a:ext cx="5343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Actividad: Generar Traza de Líneas en el ejemplo que sigue (Caso de Aplicación Real)</a:t>
            </a:r>
            <a:endParaRPr b="1"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4"/>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6" name="Google Shape;476;p64"/>
          <p:cNvSpPr txBox="1"/>
          <p:nvPr/>
        </p:nvSpPr>
        <p:spPr>
          <a:xfrm>
            <a:off x="397200" y="1105650"/>
            <a:ext cx="83496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/*--subdividir temperatura (3s)*/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if not exists multi_amen.sub_temp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shp."GRIDCODE" as ctemp,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st_subdivide(shp.the_geom)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var_amb.valid_temp as shp;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sub_temp_gix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multi_amen.sub_temp USING GIST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/*--subdividir humedad (5s)*/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if not exists multi_amen.sub_hum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shp."GRIDCODE" as chum,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st_subdivide(shp.the_geom)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var_amb.valid_hum as shp;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sub_hum_gix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multi_amen.sub_hum USING GIST (the_geom);</a:t>
            </a:r>
            <a:endParaRPr sz="1050">
              <a:solidFill>
                <a:schemeClr val="dk1"/>
              </a:solidFill>
              <a:highlight>
                <a:srgbClr val="FFFFFF"/>
              </a:highlight>
              <a:latin typeface="Courier New"/>
              <a:ea typeface="Courier New"/>
              <a:cs typeface="Courier New"/>
              <a:sym typeface="Courier New"/>
            </a:endParaRPr>
          </a:p>
        </p:txBody>
      </p:sp>
      <p:sp>
        <p:nvSpPr>
          <p:cNvPr id="477" name="Google Shape;477;p64"/>
          <p:cNvSpPr txBox="1"/>
          <p:nvPr/>
        </p:nvSpPr>
        <p:spPr>
          <a:xfrm>
            <a:off x="299537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de Aplicación Real</a:t>
            </a:r>
            <a:endParaRPr b="1" sz="18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3" name="Google Shape;483;p65"/>
          <p:cNvSpPr txBox="1"/>
          <p:nvPr/>
        </p:nvSpPr>
        <p:spPr>
          <a:xfrm>
            <a:off x="397200" y="1006425"/>
            <a:ext cx="8349600" cy="32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intersectar temperatura y humedad segun indice de calor (8s)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-- 1: bajo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-- 2: precaucion (medio) [2]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-- 3: extrema precaucion (medio) [2]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-- 4: Peligro (medio alto)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-- 5: Peligro extremo (alto)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if not exists multi_amen.heatwave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case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(shp1.ctemp &lt;= 6 and shp2.chum &lt;= 4) then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(shp1.ctemp &lt;= 6 and shp2.chum &gt;= 5) then 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else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end as code, st_intersection(st_makevalid(shp1.the_geom), st_makevalid(shp2.the_geom))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multi_amen.sub_temp as shp1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join multi_amen.sub_hum as shp2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on st_intersects(shp1.the_geom, shp2.the_geom);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heatwave_gix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multi_amen.heatwave USING GIST (the_geom);</a:t>
            </a:r>
            <a:endParaRPr sz="1050">
              <a:solidFill>
                <a:schemeClr val="dk1"/>
              </a:solidFill>
              <a:highlight>
                <a:srgbClr val="FFFFFF"/>
              </a:highlight>
              <a:latin typeface="Courier New"/>
              <a:ea typeface="Courier New"/>
              <a:cs typeface="Courier New"/>
              <a:sym typeface="Courier New"/>
            </a:endParaRPr>
          </a:p>
        </p:txBody>
      </p:sp>
      <p:sp>
        <p:nvSpPr>
          <p:cNvPr id="484" name="Google Shape;484;p65"/>
          <p:cNvSpPr txBox="1"/>
          <p:nvPr/>
        </p:nvSpPr>
        <p:spPr>
          <a:xfrm>
            <a:off x="299537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de Aplicación Real</a:t>
            </a:r>
            <a:endParaRPr b="1" sz="18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6"/>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0" name="Google Shape;490;p66"/>
          <p:cNvSpPr txBox="1"/>
          <p:nvPr/>
        </p:nvSpPr>
        <p:spPr>
          <a:xfrm>
            <a:off x="397200" y="928225"/>
            <a:ext cx="8349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/*--Subdividir pri (40s)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-- 1: bajo pri</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-- 2: medio pri</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-- 3: alto pri*/</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multi_amen.sub_pri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case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shp."GRIDCODE" &lt;= 30 then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(shp."GRIDCODE" &gt; 30 and shp."GRIDCODE" &lt;= 60) then 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(shp."GRIDCODE" &gt; 60) then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end as cpri, st_subdivide(st_makevalid(shp.the_geom))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var_amb.valid_pri shp;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sub_pri_gix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multi_amen.sub_pri USING GIST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/*--Subdividir heatwave (1s)*/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multi_amen.sub_heatwave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shp.code, st_subdivide(shp.the_geom)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multi_amen.heatwave as shp;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sub_heatwave_gix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multi_amen.sub_heatwave USING GIST (the_geom);</a:t>
            </a:r>
            <a:endParaRPr sz="1050">
              <a:solidFill>
                <a:schemeClr val="dk1"/>
              </a:solidFill>
              <a:highlight>
                <a:srgbClr val="FFFFFF"/>
              </a:highlight>
              <a:latin typeface="Courier New"/>
              <a:ea typeface="Courier New"/>
              <a:cs typeface="Courier New"/>
              <a:sym typeface="Courier New"/>
            </a:endParaRPr>
          </a:p>
        </p:txBody>
      </p:sp>
      <p:sp>
        <p:nvSpPr>
          <p:cNvPr id="491" name="Google Shape;491;p66"/>
          <p:cNvSpPr txBox="1"/>
          <p:nvPr/>
        </p:nvSpPr>
        <p:spPr>
          <a:xfrm>
            <a:off x="299537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de Aplicación Real</a:t>
            </a:r>
            <a:endParaRPr b="1" sz="18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7" name="Google Shape;497;p67"/>
          <p:cNvSpPr txBox="1"/>
          <p:nvPr/>
        </p:nvSpPr>
        <p:spPr>
          <a:xfrm>
            <a:off x="397200" y="1006425"/>
            <a:ext cx="8349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Multiamenaza (25s)*/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if not exists multi_amen.amenaza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case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1 and shp2.cpri = 1) then 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2 and shp2.cpri = 2) then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3 and shp2.cpri = 3) then 5</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1 and shp2.cpri = 2) then 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1 and shp2.cpri = 3) then 3</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2 and shp2.cpri = 3) then 4</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2 and shp2.cpri = 1) then 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3 and shp2.cpri = 2) then 5</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when (shp1.code = 3 and shp2.cpri = 1) then 5</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end as amen, st_intersection(shp1.the_geom, shp2.the_geom)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multi_amen.sub_heatwave as shp1</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join multi_amen.sub_pri as shp2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on st_intersects(shp1.the_geom, shp2.the_geom);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amenaza_gix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multi_amen.amenaza USING GIST (the_geom);</a:t>
            </a:r>
            <a:endParaRPr sz="1050">
              <a:solidFill>
                <a:schemeClr val="dk1"/>
              </a:solidFill>
              <a:highlight>
                <a:srgbClr val="FFFFFF"/>
              </a:highlight>
              <a:latin typeface="Courier New"/>
              <a:ea typeface="Courier New"/>
              <a:cs typeface="Courier New"/>
              <a:sym typeface="Courier New"/>
            </a:endParaRPr>
          </a:p>
        </p:txBody>
      </p:sp>
      <p:sp>
        <p:nvSpPr>
          <p:cNvPr id="498" name="Google Shape;498;p67"/>
          <p:cNvSpPr txBox="1"/>
          <p:nvPr/>
        </p:nvSpPr>
        <p:spPr>
          <a:xfrm>
            <a:off x="299537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de Aplicación Real</a:t>
            </a:r>
            <a:endParaRPr b="1" sz="1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04" name="Google Shape;504;p68"/>
          <p:cNvSpPr txBox="1"/>
          <p:nvPr/>
        </p:nvSpPr>
        <p:spPr>
          <a:xfrm>
            <a:off x="397200" y="910850"/>
            <a:ext cx="8349600" cy="422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/*--Raster de amenaza (20s)*/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if not exists multi_amen.raster_amen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shp.amen, st_asraster(shp.the_geom,100,100,'32BF', shp.amen)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multi_amen.amenaza as shp;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/*--Vectorizar amenaza (40s)*/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table multi_amen.amen_pri_hw as</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SELECT dp.val as amen, dp.geom as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FROM multi_amen.raster_amen, LATERAL ST_DumpAsPolygons(the_geom) AS dp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ORDER BY val;</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CREATE INDEX if not exists amen_pri_hw_gix on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multi_amen.amen_pri_hw USING GIST (the_geom);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arreglar srid y tipo geom*/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ALTER TABLE multi_amen.amen_pri_hw</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ALTER COLUMN the_geom TYPE geometry(MULTIPOLYGON, 4326)</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USING st_multi(ST_SetSRID(the_geom,4326));</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 /*-- Eliminar lo que no sirve*/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DROP TABLE IF EXISTS multi_amen.sub_temp;</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DROP TABLE IF EXISTS multi_amen.sub_pri;</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DROP TABLE IF EXISTS multi_amen.raster;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DROP TABLE IF EXISTS multi_amen.class_temp_hum;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highlight>
                  <a:srgbClr val="FFFFFF"/>
                </a:highlight>
                <a:latin typeface="Courier New"/>
                <a:ea typeface="Courier New"/>
                <a:cs typeface="Courier New"/>
                <a:sym typeface="Courier New"/>
              </a:rPr>
              <a:t>DROP TABLE IF EXISTS multi_amen.raster_temp;</a:t>
            </a:r>
            <a:endParaRPr sz="1050">
              <a:solidFill>
                <a:schemeClr val="dk1"/>
              </a:solidFill>
              <a:highlight>
                <a:srgbClr val="FFFFFF"/>
              </a:highlight>
              <a:latin typeface="Courier New"/>
              <a:ea typeface="Courier New"/>
              <a:cs typeface="Courier New"/>
              <a:sym typeface="Courier New"/>
            </a:endParaRPr>
          </a:p>
        </p:txBody>
      </p:sp>
      <p:sp>
        <p:nvSpPr>
          <p:cNvPr id="505" name="Google Shape;505;p68"/>
          <p:cNvSpPr txBox="1"/>
          <p:nvPr/>
        </p:nvSpPr>
        <p:spPr>
          <a:xfrm>
            <a:off x="2995375" y="249325"/>
            <a:ext cx="411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Caso de Aplicación Real</a:t>
            </a:r>
            <a:endParaRPr b="1" sz="1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nvSpPr>
        <p:spPr>
          <a:xfrm>
            <a:off x="591550" y="310825"/>
            <a:ext cx="7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1" name="Google Shape;511;p69"/>
          <p:cNvSpPr txBox="1"/>
          <p:nvPr/>
        </p:nvSpPr>
        <p:spPr>
          <a:xfrm>
            <a:off x="1900350" y="2017650"/>
            <a:ext cx="5343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t>GEODATABASE</a:t>
            </a:r>
            <a:endParaRPr b="1"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Tipos de datasets y datos específicos en GDBs </a:t>
            </a:r>
            <a:endParaRPr b="1" sz="2000">
              <a:latin typeface="Arial"/>
              <a:ea typeface="Arial"/>
              <a:cs typeface="Arial"/>
              <a:sym typeface="Arial"/>
            </a:endParaRPr>
          </a:p>
        </p:txBody>
      </p:sp>
      <p:sp>
        <p:nvSpPr>
          <p:cNvPr id="517" name="Google Shape;517;p70"/>
          <p:cNvSpPr txBox="1"/>
          <p:nvPr>
            <p:ph idx="1" type="body"/>
          </p:nvPr>
        </p:nvSpPr>
        <p:spPr>
          <a:xfrm>
            <a:off x="311700" y="1152475"/>
            <a:ext cx="62784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b="1" lang="es" sz="1400">
                <a:solidFill>
                  <a:srgbClr val="000000"/>
                </a:solidFill>
                <a:latin typeface="Arial"/>
                <a:ea typeface="Arial"/>
                <a:cs typeface="Arial"/>
                <a:sym typeface="Arial"/>
              </a:rPr>
              <a:t>Dataset de entidad</a:t>
            </a:r>
            <a:r>
              <a:rPr lang="e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just">
              <a:spcBef>
                <a:spcPts val="640"/>
              </a:spcBef>
              <a:spcAft>
                <a:spcPts val="0"/>
              </a:spcAft>
              <a:buClr>
                <a:srgbClr val="000000"/>
              </a:buClr>
              <a:buSzPts val="1400"/>
              <a:buChar char="•"/>
            </a:pPr>
            <a:r>
              <a:rPr lang="es" sz="1400">
                <a:solidFill>
                  <a:srgbClr val="000000"/>
                </a:solidFill>
                <a:latin typeface="Arial"/>
                <a:ea typeface="Arial"/>
                <a:cs typeface="Arial"/>
                <a:sym typeface="Arial"/>
              </a:rPr>
              <a:t>Colección de clases de entidad relacionadas que comparten un sistema de coordenadas común. </a:t>
            </a:r>
            <a:endParaRPr sz="1400">
              <a:solidFill>
                <a:srgbClr val="000000"/>
              </a:solidFill>
              <a:latin typeface="Arial"/>
              <a:ea typeface="Arial"/>
              <a:cs typeface="Arial"/>
              <a:sym typeface="Arial"/>
            </a:endParaRPr>
          </a:p>
          <a:p>
            <a:pPr indent="-317500" lvl="0" marL="4572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Se utilizan para integrar espacial o temáticamente clases de entidad relacionadas. Su propósito primario es organizar clases de entidad relacionadas en un dataset común para generar:</a:t>
            </a:r>
            <a:endParaRPr sz="1400">
              <a:solidFill>
                <a:srgbClr val="000000"/>
              </a:solidFill>
              <a:latin typeface="Arial"/>
              <a:ea typeface="Arial"/>
              <a:cs typeface="Arial"/>
              <a:sym typeface="Arial"/>
            </a:endParaRPr>
          </a:p>
          <a:p>
            <a:pPr indent="-317500" lvl="1" marL="9144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Una topología</a:t>
            </a:r>
            <a:endParaRPr sz="1400">
              <a:solidFill>
                <a:srgbClr val="000000"/>
              </a:solidFill>
              <a:latin typeface="Arial"/>
              <a:ea typeface="Arial"/>
              <a:cs typeface="Arial"/>
              <a:sym typeface="Arial"/>
            </a:endParaRPr>
          </a:p>
          <a:p>
            <a:pPr indent="-317500" lvl="1" marL="9144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Un dataset de red</a:t>
            </a:r>
            <a:endParaRPr sz="1400">
              <a:solidFill>
                <a:srgbClr val="000000"/>
              </a:solidFill>
              <a:latin typeface="Arial"/>
              <a:ea typeface="Arial"/>
              <a:cs typeface="Arial"/>
              <a:sym typeface="Arial"/>
            </a:endParaRPr>
          </a:p>
          <a:p>
            <a:pPr indent="-317500" lvl="1" marL="9144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Un dataset de terreno</a:t>
            </a:r>
            <a:endParaRPr sz="1400">
              <a:solidFill>
                <a:srgbClr val="000000"/>
              </a:solidFill>
              <a:latin typeface="Arial"/>
              <a:ea typeface="Arial"/>
              <a:cs typeface="Arial"/>
              <a:sym typeface="Arial"/>
            </a:endParaRPr>
          </a:p>
          <a:p>
            <a:pPr indent="-317500" lvl="1" marL="914400" rtl="0" algn="just">
              <a:spcBef>
                <a:spcPts val="0"/>
              </a:spcBef>
              <a:spcAft>
                <a:spcPts val="0"/>
              </a:spcAft>
              <a:buClr>
                <a:srgbClr val="000000"/>
              </a:buClr>
              <a:buSzPts val="1400"/>
              <a:buChar char="–"/>
            </a:pPr>
            <a:r>
              <a:rPr lang="es" sz="1400">
                <a:solidFill>
                  <a:srgbClr val="000000"/>
                </a:solidFill>
                <a:latin typeface="Arial"/>
                <a:ea typeface="Arial"/>
                <a:cs typeface="Arial"/>
                <a:sym typeface="Arial"/>
              </a:rPr>
              <a:t>Una red geométrica.</a:t>
            </a:r>
            <a:endParaRPr sz="1400">
              <a:solidFill>
                <a:srgbClr val="000000"/>
              </a:solidFill>
              <a:latin typeface="Arial"/>
              <a:ea typeface="Arial"/>
              <a:cs typeface="Arial"/>
              <a:sym typeface="Arial"/>
            </a:endParaRPr>
          </a:p>
        </p:txBody>
      </p:sp>
      <p:pic>
        <p:nvPicPr>
          <p:cNvPr id="518" name="Google Shape;518;p70"/>
          <p:cNvPicPr preferRelativeResize="0"/>
          <p:nvPr/>
        </p:nvPicPr>
        <p:blipFill rotWithShape="1">
          <a:blip r:embed="rId3">
            <a:alphaModFix/>
          </a:blip>
          <a:srcRect b="0" l="2454" r="3125" t="1826"/>
          <a:stretch/>
        </p:blipFill>
        <p:spPr>
          <a:xfrm>
            <a:off x="6821175" y="1707800"/>
            <a:ext cx="1888625" cy="2702450"/>
          </a:xfrm>
          <a:prstGeom prst="rect">
            <a:avLst/>
          </a:prstGeom>
          <a:noFill/>
          <a:ln cap="flat" cmpd="sng" w="9525">
            <a:solidFill>
              <a:srgbClr val="000000"/>
            </a:solidFill>
            <a:prstDash val="solid"/>
            <a:round/>
            <a:headEnd len="sm" w="sm" type="none"/>
            <a:tailEnd len="sm" w="sm" type="none"/>
          </a:ln>
        </p:spPr>
      </p:pic>
      <p:sp>
        <p:nvSpPr>
          <p:cNvPr id="519" name="Google Shape;519;p70"/>
          <p:cNvSpPr txBox="1"/>
          <p:nvPr/>
        </p:nvSpPr>
        <p:spPr>
          <a:xfrm>
            <a:off x="6821175" y="46581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Tipos de datasets y datos específicos en GDBs </a:t>
            </a:r>
            <a:endParaRPr b="1" sz="2000">
              <a:latin typeface="Arial"/>
              <a:ea typeface="Arial"/>
              <a:cs typeface="Arial"/>
              <a:sym typeface="Arial"/>
            </a:endParaRPr>
          </a:p>
        </p:txBody>
      </p:sp>
      <p:pic>
        <p:nvPicPr>
          <p:cNvPr id="525" name="Google Shape;525;p71"/>
          <p:cNvPicPr preferRelativeResize="0"/>
          <p:nvPr/>
        </p:nvPicPr>
        <p:blipFill>
          <a:blip r:embed="rId3">
            <a:alphaModFix/>
          </a:blip>
          <a:stretch>
            <a:fillRect/>
          </a:stretch>
        </p:blipFill>
        <p:spPr>
          <a:xfrm>
            <a:off x="2276475" y="1240475"/>
            <a:ext cx="4591050" cy="3552825"/>
          </a:xfrm>
          <a:prstGeom prst="rect">
            <a:avLst/>
          </a:prstGeom>
          <a:noFill/>
          <a:ln cap="flat" cmpd="sng" w="9525">
            <a:solidFill>
              <a:srgbClr val="000000"/>
            </a:solidFill>
            <a:prstDash val="solid"/>
            <a:round/>
            <a:headEnd len="sm" w="sm" type="none"/>
            <a:tailEnd len="sm" w="sm" type="none"/>
          </a:ln>
        </p:spPr>
      </p:pic>
      <p:sp>
        <p:nvSpPr>
          <p:cNvPr id="526" name="Google Shape;526;p71"/>
          <p:cNvSpPr txBox="1"/>
          <p:nvPr/>
        </p:nvSpPr>
        <p:spPr>
          <a:xfrm>
            <a:off x="311700" y="47015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2"/>
          <p:cNvSpPr txBox="1"/>
          <p:nvPr/>
        </p:nvSpPr>
        <p:spPr>
          <a:xfrm>
            <a:off x="311700" y="1062500"/>
            <a:ext cx="8327700" cy="3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CreateFeatureDataset_management</a:t>
            </a:r>
            <a:r>
              <a:rPr lang="es"/>
              <a:t>(out_dataset_path, out_name, {spatial_reference})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sz="1000"/>
              <a:t>#Importación de bibliotecas</a:t>
            </a:r>
            <a:endParaRPr b="1" sz="1000"/>
          </a:p>
          <a:p>
            <a:pPr indent="0" lvl="0" marL="0" rtl="0" algn="l">
              <a:spcBef>
                <a:spcPts val="0"/>
              </a:spcBef>
              <a:spcAft>
                <a:spcPts val="0"/>
              </a:spcAft>
              <a:buClr>
                <a:schemeClr val="dk1"/>
              </a:buClr>
              <a:buSzPts val="1100"/>
              <a:buFont typeface="Arial"/>
              <a:buNone/>
            </a:pPr>
            <a:r>
              <a:rPr lang="es" sz="1000"/>
              <a:t>import arcpy</a:t>
            </a:r>
            <a:endParaRPr sz="1000"/>
          </a:p>
          <a:p>
            <a:pPr indent="0" lvl="0" marL="0" rtl="0" algn="l">
              <a:spcBef>
                <a:spcPts val="0"/>
              </a:spcBef>
              <a:spcAft>
                <a:spcPts val="0"/>
              </a:spcAft>
              <a:buClr>
                <a:schemeClr val="dk1"/>
              </a:buClr>
              <a:buSzPts val="1100"/>
              <a:buFont typeface="Arial"/>
              <a:buNone/>
            </a:pPr>
            <a:r>
              <a:rPr lang="es" sz="1000"/>
              <a:t>from arcpy import env</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es" sz="1000"/>
              <a:t># Definir espacio de trabajo</a:t>
            </a:r>
            <a:endParaRPr b="1" sz="1000"/>
          </a:p>
          <a:p>
            <a:pPr indent="0" lvl="0" marL="0" rtl="0" algn="l">
              <a:spcBef>
                <a:spcPts val="0"/>
              </a:spcBef>
              <a:spcAft>
                <a:spcPts val="0"/>
              </a:spcAft>
              <a:buClr>
                <a:schemeClr val="dk1"/>
              </a:buClr>
              <a:buSzPts val="1100"/>
              <a:buFont typeface="Arial"/>
              <a:buNone/>
            </a:pPr>
            <a:r>
              <a:rPr lang="es" sz="1000"/>
              <a:t>env.workspace = "C:/data"</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es" sz="1000"/>
              <a:t># Definir variables locales</a:t>
            </a:r>
            <a:endParaRPr b="1" sz="1000"/>
          </a:p>
          <a:p>
            <a:pPr indent="0" lvl="0" marL="0" rtl="0" algn="l">
              <a:spcBef>
                <a:spcPts val="0"/>
              </a:spcBef>
              <a:spcAft>
                <a:spcPts val="0"/>
              </a:spcAft>
              <a:buClr>
                <a:schemeClr val="dk1"/>
              </a:buClr>
              <a:buSzPts val="1100"/>
              <a:buFont typeface="Arial"/>
              <a:buNone/>
            </a:pPr>
            <a:r>
              <a:rPr lang="es" sz="1000"/>
              <a:t>out_dataset_path = "C:/output/HabitatAnalysis.gdb" </a:t>
            </a:r>
            <a:endParaRPr sz="1000"/>
          </a:p>
          <a:p>
            <a:pPr indent="0" lvl="0" marL="0" rtl="0" algn="l">
              <a:spcBef>
                <a:spcPts val="0"/>
              </a:spcBef>
              <a:spcAft>
                <a:spcPts val="0"/>
              </a:spcAft>
              <a:buClr>
                <a:schemeClr val="dk1"/>
              </a:buClr>
              <a:buSzPts val="1100"/>
              <a:buFont typeface="Arial"/>
              <a:buNone/>
            </a:pPr>
            <a:r>
              <a:rPr lang="es" sz="1000"/>
              <a:t>out_name = "analysisresults"</a:t>
            </a:r>
            <a:endParaRPr sz="1000"/>
          </a:p>
          <a:p>
            <a:pPr indent="0" lvl="0" marL="0" rtl="0" algn="l">
              <a:spcBef>
                <a:spcPts val="0"/>
              </a:spcBef>
              <a:spcAft>
                <a:spcPts val="0"/>
              </a:spcAft>
              <a:buClr>
                <a:schemeClr val="dk1"/>
              </a:buClr>
              <a:buSzPts val="1100"/>
              <a:buFont typeface="Arial"/>
              <a:buNone/>
            </a:pPr>
            <a:r>
              <a:rPr b="1" lang="es" sz="1000"/>
              <a:t># Crear referencia espacial desde el archivo prj de una capa. También se puede integrar uno por código</a:t>
            </a:r>
            <a:endParaRPr b="1" sz="1000"/>
          </a:p>
          <a:p>
            <a:pPr indent="0" lvl="0" marL="0" rtl="0" algn="l">
              <a:spcBef>
                <a:spcPts val="0"/>
              </a:spcBef>
              <a:spcAft>
                <a:spcPts val="0"/>
              </a:spcAft>
              <a:buClr>
                <a:schemeClr val="dk1"/>
              </a:buClr>
              <a:buSzPts val="1100"/>
              <a:buFont typeface="Arial"/>
              <a:buNone/>
            </a:pPr>
            <a:r>
              <a:rPr lang="es" sz="1000"/>
              <a:t>sr = arcpy.SpatialReference("C:/data/studyarea.prj")</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es" sz="1000"/>
              <a:t># Crear alguna GDB para almacenar dataset. Necesario de no existir una GDB</a:t>
            </a:r>
            <a:endParaRPr b="1" sz="1000"/>
          </a:p>
          <a:p>
            <a:pPr indent="0" lvl="0" marL="0" rtl="0" algn="l">
              <a:spcBef>
                <a:spcPts val="0"/>
              </a:spcBef>
              <a:spcAft>
                <a:spcPts val="0"/>
              </a:spcAft>
              <a:buClr>
                <a:schemeClr val="dk1"/>
              </a:buClr>
              <a:buSzPts val="1100"/>
              <a:buFont typeface="Arial"/>
              <a:buNone/>
            </a:pPr>
            <a:r>
              <a:rPr b="1" lang="es" sz="1000"/>
              <a:t>#</a:t>
            </a:r>
            <a:r>
              <a:rPr lang="es" sz="1000"/>
              <a:t>arcpy.CreateFileGDB_management("C:/output", "HabitatAnalysis.gdb")</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es" sz="1000"/>
              <a:t># Crear Dataset</a:t>
            </a:r>
            <a:endParaRPr b="1" sz="1000"/>
          </a:p>
          <a:p>
            <a:pPr indent="0" lvl="0" marL="0" rtl="0" algn="l">
              <a:spcBef>
                <a:spcPts val="0"/>
              </a:spcBef>
              <a:spcAft>
                <a:spcPts val="0"/>
              </a:spcAft>
              <a:buClr>
                <a:schemeClr val="dk1"/>
              </a:buClr>
              <a:buSzPts val="1100"/>
              <a:buFont typeface="Arial"/>
              <a:buNone/>
            </a:pPr>
            <a:r>
              <a:rPr lang="es" sz="1000"/>
              <a:t>arcpy.CreateFeatureDataset_management(out_dataset_path, out_name, sr)</a:t>
            </a:r>
            <a:endParaRPr sz="1000"/>
          </a:p>
          <a:p>
            <a:pPr indent="0" lvl="0" marL="0" rtl="0" algn="l">
              <a:spcBef>
                <a:spcPts val="0"/>
              </a:spcBef>
              <a:spcAft>
                <a:spcPts val="0"/>
              </a:spcAft>
              <a:buNone/>
            </a:pPr>
            <a:r>
              <a:t/>
            </a:r>
            <a:endParaRPr/>
          </a:p>
        </p:txBody>
      </p:sp>
      <p:sp>
        <p:nvSpPr>
          <p:cNvPr id="532" name="Google Shape;532;p7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Tipos de datasets y datos específicos en GDBs </a:t>
            </a:r>
            <a:endParaRPr b="1" sz="2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aphicFrame>
        <p:nvGraphicFramePr>
          <p:cNvPr id="121" name="Google Shape;121;p19"/>
          <p:cNvGraphicFramePr/>
          <p:nvPr/>
        </p:nvGraphicFramePr>
        <p:xfrm>
          <a:off x="252250" y="1017725"/>
          <a:ext cx="3000000" cy="3000000"/>
        </p:xfrm>
        <a:graphic>
          <a:graphicData uri="http://schemas.openxmlformats.org/drawingml/2006/table">
            <a:tbl>
              <a:tblPr>
                <a:noFill/>
                <a:tableStyleId>{F2446198-46CC-4DA9-99AF-B63C1B8C38AA}</a:tableStyleId>
              </a:tblPr>
              <a:tblGrid>
                <a:gridCol w="1819275"/>
                <a:gridCol w="1810975"/>
                <a:gridCol w="2048700"/>
              </a:tblGrid>
              <a:tr h="100000">
                <a:tc>
                  <a:txBody>
                    <a:bodyPr/>
                    <a:lstStyle/>
                    <a:p>
                      <a:pPr indent="0" lvl="0" marL="0" rtl="0" algn="l">
                        <a:spcBef>
                          <a:spcPts val="0"/>
                        </a:spcBef>
                        <a:spcAft>
                          <a:spcPts val="0"/>
                        </a:spcAft>
                        <a:buNone/>
                      </a:pPr>
                      <a:r>
                        <a:rPr b="1" lang="es" sz="1100"/>
                        <a:t>Ítem</a:t>
                      </a:r>
                      <a:endParaRPr b="1" sz="1100"/>
                    </a:p>
                  </a:txBody>
                  <a:tcPr marT="91425" marB="91425" marR="91425" marL="91425"/>
                </a:tc>
                <a:tc>
                  <a:txBody>
                    <a:bodyPr/>
                    <a:lstStyle/>
                    <a:p>
                      <a:pPr indent="0" lvl="0" marL="0" rtl="0" algn="l">
                        <a:spcBef>
                          <a:spcPts val="0"/>
                        </a:spcBef>
                        <a:spcAft>
                          <a:spcPts val="0"/>
                        </a:spcAft>
                        <a:buNone/>
                      </a:pPr>
                      <a:r>
                        <a:rPr b="1" lang="es" sz="1100"/>
                        <a:t>Vectorial</a:t>
                      </a:r>
                      <a:endParaRPr b="1" sz="1100"/>
                    </a:p>
                  </a:txBody>
                  <a:tcPr marT="91425" marB="91425" marR="91425" marL="91425"/>
                </a:tc>
                <a:tc>
                  <a:txBody>
                    <a:bodyPr/>
                    <a:lstStyle/>
                    <a:p>
                      <a:pPr indent="0" lvl="0" marL="0" rtl="0" algn="l">
                        <a:spcBef>
                          <a:spcPts val="0"/>
                        </a:spcBef>
                        <a:spcAft>
                          <a:spcPts val="0"/>
                        </a:spcAft>
                        <a:buNone/>
                      </a:pPr>
                      <a:r>
                        <a:rPr b="1" lang="es" sz="1100"/>
                        <a:t>Raster</a:t>
                      </a:r>
                      <a:endParaRPr b="1" sz="1100"/>
                    </a:p>
                  </a:txBody>
                  <a:tcPr marT="91425" marB="91425" marR="91425" marL="91425"/>
                </a:tc>
              </a:tr>
              <a:tr h="100000">
                <a:tc>
                  <a:txBody>
                    <a:bodyPr/>
                    <a:lstStyle/>
                    <a:p>
                      <a:pPr indent="0" lvl="0" marL="0" rtl="0" algn="l">
                        <a:spcBef>
                          <a:spcPts val="0"/>
                        </a:spcBef>
                        <a:spcAft>
                          <a:spcPts val="0"/>
                        </a:spcAft>
                        <a:buNone/>
                      </a:pPr>
                      <a:r>
                        <a:rPr lang="es" sz="1000"/>
                        <a:t>Volumen de almacenamiento</a:t>
                      </a:r>
                      <a:endParaRPr sz="1000"/>
                    </a:p>
                  </a:txBody>
                  <a:tcPr marT="91425" marB="91425" marR="91425" marL="91425"/>
                </a:tc>
                <a:tc>
                  <a:txBody>
                    <a:bodyPr/>
                    <a:lstStyle/>
                    <a:p>
                      <a:pPr indent="0" lvl="0" marL="0" rtl="0" algn="l">
                        <a:spcBef>
                          <a:spcPts val="0"/>
                        </a:spcBef>
                        <a:spcAft>
                          <a:spcPts val="0"/>
                        </a:spcAft>
                        <a:buNone/>
                      </a:pPr>
                      <a:r>
                        <a:rPr lang="es" sz="1000"/>
                        <a:t>Baja</a:t>
                      </a:r>
                      <a:endParaRPr sz="1000"/>
                    </a:p>
                  </a:txBody>
                  <a:tcPr marT="91425" marB="91425" marR="91425" marL="91425"/>
                </a:tc>
                <a:tc>
                  <a:txBody>
                    <a:bodyPr/>
                    <a:lstStyle/>
                    <a:p>
                      <a:pPr indent="0" lvl="0" marL="0" rtl="0" algn="l">
                        <a:spcBef>
                          <a:spcPts val="0"/>
                        </a:spcBef>
                        <a:spcAft>
                          <a:spcPts val="0"/>
                        </a:spcAft>
                        <a:buNone/>
                      </a:pPr>
                      <a:r>
                        <a:rPr lang="es" sz="1000"/>
                        <a:t>Alta</a:t>
                      </a:r>
                      <a:endParaRPr sz="1000"/>
                    </a:p>
                  </a:txBody>
                  <a:tcPr marT="91425" marB="91425" marR="91425" marL="91425"/>
                </a:tc>
              </a:tr>
              <a:tr h="100000">
                <a:tc>
                  <a:txBody>
                    <a:bodyPr/>
                    <a:lstStyle/>
                    <a:p>
                      <a:pPr indent="0" lvl="0" marL="0" rtl="0" algn="l">
                        <a:spcBef>
                          <a:spcPts val="0"/>
                        </a:spcBef>
                        <a:spcAft>
                          <a:spcPts val="0"/>
                        </a:spcAft>
                        <a:buNone/>
                      </a:pPr>
                      <a:r>
                        <a:rPr lang="es" sz="1000">
                          <a:solidFill>
                            <a:srgbClr val="333333"/>
                          </a:solidFill>
                          <a:highlight>
                            <a:srgbClr val="FFFFFF"/>
                          </a:highlight>
                        </a:rPr>
                        <a:t>Precisión en cálculo de superficies y distancias</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Alta</a:t>
                      </a:r>
                      <a:endParaRPr sz="1000"/>
                    </a:p>
                  </a:txBody>
                  <a:tcPr marT="91425" marB="91425" marR="91425" marL="91425"/>
                </a:tc>
                <a:tc>
                  <a:txBody>
                    <a:bodyPr/>
                    <a:lstStyle/>
                    <a:p>
                      <a:pPr indent="0" lvl="0" marL="0" rtl="0" algn="l">
                        <a:spcBef>
                          <a:spcPts val="0"/>
                        </a:spcBef>
                        <a:spcAft>
                          <a:spcPts val="0"/>
                        </a:spcAft>
                        <a:buNone/>
                      </a:pPr>
                      <a:r>
                        <a:rPr lang="es" sz="1000"/>
                        <a:t>Media - Baja</a:t>
                      </a:r>
                      <a:endParaRPr sz="1000"/>
                    </a:p>
                  </a:txBody>
                  <a:tcPr marT="91425" marB="91425" marR="91425" marL="91425"/>
                </a:tc>
              </a:tr>
              <a:tr h="381000">
                <a:tc>
                  <a:txBody>
                    <a:bodyPr/>
                    <a:lstStyle/>
                    <a:p>
                      <a:pPr indent="0" lvl="0" marL="0" rtl="0" algn="l">
                        <a:spcBef>
                          <a:spcPts val="0"/>
                        </a:spcBef>
                        <a:spcAft>
                          <a:spcPts val="0"/>
                        </a:spcAft>
                        <a:buNone/>
                      </a:pPr>
                      <a:r>
                        <a:rPr lang="es" sz="1000">
                          <a:solidFill>
                            <a:srgbClr val="333333"/>
                          </a:solidFill>
                          <a:highlight>
                            <a:srgbClr val="FFFFFF"/>
                          </a:highlight>
                        </a:rPr>
                        <a:t>Precisión en representatividad geométrica</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Alta (entidades geométricas)</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t>Media - Baja (tamaño de píxel)</a:t>
                      </a:r>
                      <a:endParaRPr sz="1000"/>
                    </a:p>
                  </a:txBody>
                  <a:tcPr marT="91425" marB="91425" marR="91425" marL="91425"/>
                </a:tc>
              </a:tr>
              <a:tr h="381000">
                <a:tc>
                  <a:txBody>
                    <a:bodyPr/>
                    <a:lstStyle/>
                    <a:p>
                      <a:pPr indent="0" lvl="0" marL="0" rtl="0" algn="l">
                        <a:spcBef>
                          <a:spcPts val="0"/>
                        </a:spcBef>
                        <a:spcAft>
                          <a:spcPts val="0"/>
                        </a:spcAft>
                        <a:buNone/>
                      </a:pPr>
                      <a:r>
                        <a:rPr lang="es" sz="1000">
                          <a:solidFill>
                            <a:srgbClr val="333333"/>
                          </a:solidFill>
                          <a:highlight>
                            <a:srgbClr val="FFFFFF"/>
                          </a:highlight>
                        </a:rPr>
                        <a:t>Complejidad de estructura</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Alta</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t>Baja</a:t>
                      </a:r>
                      <a:endParaRPr sz="1000"/>
                    </a:p>
                  </a:txBody>
                  <a:tcPr marT="91425" marB="91425" marR="91425" marL="91425"/>
                </a:tc>
              </a:tr>
              <a:tr h="381000">
                <a:tc>
                  <a:txBody>
                    <a:bodyPr/>
                    <a:lstStyle/>
                    <a:p>
                      <a:pPr indent="0" lvl="0" marL="0" rtl="0" algn="l">
                        <a:spcBef>
                          <a:spcPts val="0"/>
                        </a:spcBef>
                        <a:spcAft>
                          <a:spcPts val="0"/>
                        </a:spcAft>
                        <a:buNone/>
                      </a:pPr>
                      <a:r>
                        <a:rPr lang="es" sz="1000">
                          <a:solidFill>
                            <a:srgbClr val="333333"/>
                          </a:solidFill>
                          <a:highlight>
                            <a:srgbClr val="FFFFFF"/>
                          </a:highlight>
                        </a:rPr>
                        <a:t>Dimensiones geográficos</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2d - 3d</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t>2d - 3d - 4d*</a:t>
                      </a:r>
                      <a:endParaRPr sz="1000"/>
                    </a:p>
                  </a:txBody>
                  <a:tcPr marT="91425" marB="91425" marR="91425" marL="91425"/>
                </a:tc>
              </a:tr>
              <a:tr h="381000">
                <a:tc>
                  <a:txBody>
                    <a:bodyPr/>
                    <a:lstStyle/>
                    <a:p>
                      <a:pPr indent="0" lvl="0" marL="0" rtl="0" algn="l">
                        <a:spcBef>
                          <a:spcPts val="0"/>
                        </a:spcBef>
                        <a:spcAft>
                          <a:spcPts val="0"/>
                        </a:spcAft>
                        <a:buNone/>
                      </a:pPr>
                      <a:r>
                        <a:rPr lang="es" sz="1000">
                          <a:solidFill>
                            <a:srgbClr val="333333"/>
                          </a:solidFill>
                          <a:highlight>
                            <a:srgbClr val="FFFFFF"/>
                          </a:highlight>
                        </a:rPr>
                        <a:t>Representación gráfica de de los elementos en la realidad</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Depende del nivel de abstracción del usuario</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t>Alta (imágen satelital)</a:t>
                      </a:r>
                      <a:endParaRPr sz="1000"/>
                    </a:p>
                  </a:txBody>
                  <a:tcPr marT="91425" marB="91425" marR="91425" marL="91425"/>
                </a:tc>
              </a:tr>
              <a:tr h="381000">
                <a:tc>
                  <a:txBody>
                    <a:bodyPr/>
                    <a:lstStyle/>
                    <a:p>
                      <a:pPr indent="0" lvl="0" marL="0" rtl="0" algn="l">
                        <a:spcBef>
                          <a:spcPts val="0"/>
                        </a:spcBef>
                        <a:spcAft>
                          <a:spcPts val="0"/>
                        </a:spcAft>
                        <a:buNone/>
                      </a:pPr>
                      <a:r>
                        <a:rPr lang="es" sz="1000">
                          <a:solidFill>
                            <a:srgbClr val="333333"/>
                          </a:solidFill>
                          <a:highlight>
                            <a:srgbClr val="FFFFFF"/>
                          </a:highlight>
                        </a:rPr>
                        <a:t>Procesamiento</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solidFill>
                            <a:srgbClr val="333333"/>
                          </a:solidFill>
                          <a:highlight>
                            <a:srgbClr val="FFFFFF"/>
                          </a:highlight>
                        </a:rPr>
                        <a:t>Fácil (geoprocesamiento y cálculo de atributos)</a:t>
                      </a:r>
                      <a:endParaRPr sz="10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es" sz="1000"/>
                        <a:t>Complejo (cálculo matricial y combinaciones de bandas)</a:t>
                      </a:r>
                      <a:endParaRPr sz="1000"/>
                    </a:p>
                  </a:txBody>
                  <a:tcPr marT="91425" marB="91425" marR="91425" marL="91425"/>
                </a:tc>
              </a:tr>
            </a:tbl>
          </a:graphicData>
        </a:graphic>
      </p:graphicFrame>
      <p:pic>
        <p:nvPicPr>
          <p:cNvPr id="122" name="Google Shape;122;p19"/>
          <p:cNvPicPr preferRelativeResize="0"/>
          <p:nvPr/>
        </p:nvPicPr>
        <p:blipFill>
          <a:blip r:embed="rId3">
            <a:alphaModFix/>
          </a:blip>
          <a:stretch>
            <a:fillRect/>
          </a:stretch>
        </p:blipFill>
        <p:spPr>
          <a:xfrm rot="5400000">
            <a:off x="4843812" y="1987838"/>
            <a:ext cx="3851201" cy="1514675"/>
          </a:xfrm>
          <a:prstGeom prst="rect">
            <a:avLst/>
          </a:prstGeom>
          <a:noFill/>
          <a:ln>
            <a:noFill/>
          </a:ln>
        </p:spPr>
      </p:pic>
      <p:pic>
        <p:nvPicPr>
          <p:cNvPr id="123" name="Google Shape;123;p19"/>
          <p:cNvPicPr preferRelativeResize="0"/>
          <p:nvPr/>
        </p:nvPicPr>
        <p:blipFill>
          <a:blip r:embed="rId4">
            <a:alphaModFix/>
          </a:blip>
          <a:stretch>
            <a:fillRect/>
          </a:stretch>
        </p:blipFill>
        <p:spPr>
          <a:xfrm>
            <a:off x="7607625" y="3216250"/>
            <a:ext cx="1400425" cy="1400425"/>
          </a:xfrm>
          <a:prstGeom prst="rect">
            <a:avLst/>
          </a:prstGeom>
          <a:noFill/>
          <a:ln>
            <a:noFill/>
          </a:ln>
        </p:spPr>
      </p:pic>
      <p:sp>
        <p:nvSpPr>
          <p:cNvPr id="124" name="Google Shape;124;p19"/>
          <p:cNvSpPr txBox="1"/>
          <p:nvPr/>
        </p:nvSpPr>
        <p:spPr>
          <a:xfrm>
            <a:off x="2715100" y="249325"/>
            <a:ext cx="355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1800"/>
              <a:t>Tipos de datos Geográficos</a:t>
            </a:r>
            <a:endParaRPr b="1" sz="1800"/>
          </a:p>
        </p:txBody>
      </p:sp>
      <p:sp>
        <p:nvSpPr>
          <p:cNvPr id="125" name="Google Shape;125;p19"/>
          <p:cNvSpPr txBox="1"/>
          <p:nvPr/>
        </p:nvSpPr>
        <p:spPr>
          <a:xfrm>
            <a:off x="6012063" y="46707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ArcGIS - Raster fundamentals</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Tipos de datasets y datos específicos en GDBs </a:t>
            </a:r>
            <a:endParaRPr b="1" sz="2000">
              <a:latin typeface="Arial"/>
              <a:ea typeface="Arial"/>
              <a:cs typeface="Arial"/>
              <a:sym typeface="Arial"/>
            </a:endParaRPr>
          </a:p>
        </p:txBody>
      </p:sp>
      <p:sp>
        <p:nvSpPr>
          <p:cNvPr id="538" name="Google Shape;538;p73"/>
          <p:cNvSpPr txBox="1"/>
          <p:nvPr/>
        </p:nvSpPr>
        <p:spPr>
          <a:xfrm>
            <a:off x="311700" y="1017725"/>
            <a:ext cx="8327700" cy="39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CreateFeatureclass_management</a:t>
            </a:r>
            <a:r>
              <a:rPr lang="es"/>
              <a:t>(out_path, out_name, {geometry_type}, {template}, {has_m}, {has_z}, {spatial_reference}, {config_keyword}, {spatial_grid_1}, {spatial_grid_2}, {spatial_grid_3})</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s" sz="1000"/>
              <a:t># Importación de bibliotecas</a:t>
            </a:r>
            <a:endParaRPr b="1" sz="1000"/>
          </a:p>
          <a:p>
            <a:pPr indent="0" lvl="0" marL="0" rtl="0" algn="l">
              <a:spcBef>
                <a:spcPts val="0"/>
              </a:spcBef>
              <a:spcAft>
                <a:spcPts val="0"/>
              </a:spcAft>
              <a:buClr>
                <a:schemeClr val="dk1"/>
              </a:buClr>
              <a:buSzPts val="1100"/>
              <a:buFont typeface="Arial"/>
              <a:buNone/>
            </a:pPr>
            <a:r>
              <a:rPr lang="es" sz="1000"/>
              <a:t>import arcpy</a:t>
            </a:r>
            <a:endParaRPr sz="1000"/>
          </a:p>
          <a:p>
            <a:pPr indent="0" lvl="0" marL="0" rtl="0" algn="l">
              <a:spcBef>
                <a:spcPts val="0"/>
              </a:spcBef>
              <a:spcAft>
                <a:spcPts val="0"/>
              </a:spcAft>
              <a:buClr>
                <a:schemeClr val="dk1"/>
              </a:buClr>
              <a:buSzPts val="1100"/>
              <a:buFont typeface="Arial"/>
              <a:buNone/>
            </a:pPr>
            <a:r>
              <a:rPr lang="es" sz="1000"/>
              <a:t>from arcpy import env</a:t>
            </a:r>
            <a:endParaRPr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100"/>
              <a:buFont typeface="Arial"/>
              <a:buNone/>
            </a:pPr>
            <a:r>
              <a:rPr b="1" lang="es" sz="1000"/>
              <a:t># Definir espacio de trabajo</a:t>
            </a:r>
            <a:endParaRPr sz="1000"/>
          </a:p>
          <a:p>
            <a:pPr indent="0" lvl="0" marL="0" rtl="0" algn="l">
              <a:spcBef>
                <a:spcPts val="0"/>
              </a:spcBef>
              <a:spcAft>
                <a:spcPts val="0"/>
              </a:spcAft>
              <a:buClr>
                <a:schemeClr val="dk1"/>
              </a:buClr>
              <a:buSzPts val="1100"/>
              <a:buFont typeface="Arial"/>
              <a:buNone/>
            </a:pPr>
            <a:r>
              <a:rPr lang="es" sz="1000"/>
              <a:t>env.workspace = "C:/data"</a:t>
            </a:r>
            <a:endParaRPr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100"/>
              <a:buFont typeface="Arial"/>
              <a:buNone/>
            </a:pPr>
            <a:r>
              <a:rPr b="1" lang="es" sz="1000"/>
              <a:t># Definir variables locales</a:t>
            </a:r>
            <a:endParaRPr sz="1000"/>
          </a:p>
          <a:p>
            <a:pPr indent="0" lvl="0" marL="0" rtl="0" algn="l">
              <a:spcBef>
                <a:spcPts val="0"/>
              </a:spcBef>
              <a:spcAft>
                <a:spcPts val="0"/>
              </a:spcAft>
              <a:buClr>
                <a:schemeClr val="dk1"/>
              </a:buClr>
              <a:buSzPts val="1100"/>
              <a:buFont typeface="Arial"/>
              <a:buNone/>
            </a:pPr>
            <a:r>
              <a:rPr lang="es" sz="1000"/>
              <a:t>out_path = "C:/output"</a:t>
            </a:r>
            <a:endParaRPr sz="1000"/>
          </a:p>
          <a:p>
            <a:pPr indent="0" lvl="0" marL="0" rtl="0" algn="l">
              <a:spcBef>
                <a:spcPts val="0"/>
              </a:spcBef>
              <a:spcAft>
                <a:spcPts val="0"/>
              </a:spcAft>
              <a:buClr>
                <a:schemeClr val="dk1"/>
              </a:buClr>
              <a:buSzPts val="1100"/>
              <a:buFont typeface="Arial"/>
              <a:buNone/>
            </a:pPr>
            <a:r>
              <a:rPr lang="es" sz="1000"/>
              <a:t>out_name = "habitatareas.shp"</a:t>
            </a:r>
            <a:endParaRPr sz="1000"/>
          </a:p>
          <a:p>
            <a:pPr indent="0" lvl="0" marL="0" rtl="0" algn="l">
              <a:spcBef>
                <a:spcPts val="0"/>
              </a:spcBef>
              <a:spcAft>
                <a:spcPts val="0"/>
              </a:spcAft>
              <a:buClr>
                <a:schemeClr val="dk1"/>
              </a:buClr>
              <a:buSzPts val="1100"/>
              <a:buFont typeface="Arial"/>
              <a:buNone/>
            </a:pPr>
            <a:r>
              <a:rPr lang="es" sz="1000"/>
              <a:t>geometry_type = "POLYGON"</a:t>
            </a:r>
            <a:endParaRPr sz="1000"/>
          </a:p>
          <a:p>
            <a:pPr indent="0" lvl="0" marL="0" rtl="0" algn="l">
              <a:spcBef>
                <a:spcPts val="0"/>
              </a:spcBef>
              <a:spcAft>
                <a:spcPts val="0"/>
              </a:spcAft>
              <a:buClr>
                <a:schemeClr val="dk1"/>
              </a:buClr>
              <a:buSzPts val="1100"/>
              <a:buFont typeface="Arial"/>
              <a:buNone/>
            </a:pPr>
            <a:r>
              <a:rPr lang="es" sz="1000"/>
              <a:t>template = "study_quads.shp"</a:t>
            </a:r>
            <a:endParaRPr sz="1000"/>
          </a:p>
          <a:p>
            <a:pPr indent="0" lvl="0" marL="0" rtl="0" algn="l">
              <a:spcBef>
                <a:spcPts val="0"/>
              </a:spcBef>
              <a:spcAft>
                <a:spcPts val="0"/>
              </a:spcAft>
              <a:buClr>
                <a:schemeClr val="dk1"/>
              </a:buClr>
              <a:buSzPts val="1100"/>
              <a:buFont typeface="Arial"/>
              <a:buNone/>
            </a:pPr>
            <a:r>
              <a:rPr lang="es" sz="1000"/>
              <a:t>has_m = "DISABLED"</a:t>
            </a:r>
            <a:endParaRPr sz="1000"/>
          </a:p>
          <a:p>
            <a:pPr indent="0" lvl="0" marL="0" rtl="0" algn="l">
              <a:spcBef>
                <a:spcPts val="0"/>
              </a:spcBef>
              <a:spcAft>
                <a:spcPts val="0"/>
              </a:spcAft>
              <a:buClr>
                <a:schemeClr val="dk1"/>
              </a:buClr>
              <a:buSzPts val="1100"/>
              <a:buFont typeface="Arial"/>
              <a:buNone/>
            </a:pPr>
            <a:r>
              <a:rPr lang="es" sz="1000"/>
              <a:t>has_z = "DISABLED"</a:t>
            </a:r>
            <a:endParaRPr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100"/>
              <a:buFont typeface="Arial"/>
              <a:buNone/>
            </a:pPr>
            <a:r>
              <a:rPr b="1" lang="es" sz="1000"/>
              <a:t># Obtener referencia espacial desde la función describir de una SHP. </a:t>
            </a:r>
            <a:r>
              <a:rPr b="1" lang="es" sz="1000">
                <a:solidFill>
                  <a:srgbClr val="980000"/>
                </a:solidFill>
              </a:rPr>
              <a:t>** </a:t>
            </a:r>
            <a:r>
              <a:rPr b="1" lang="es" sz="1000" u="sng">
                <a:solidFill>
                  <a:schemeClr val="hlink"/>
                </a:solidFill>
                <a:hlinkClick r:id="rId3"/>
              </a:rPr>
              <a:t>Explorar Función Describe</a:t>
            </a:r>
            <a:r>
              <a:rPr b="1" lang="es" sz="1000">
                <a:solidFill>
                  <a:srgbClr val="980000"/>
                </a:solidFill>
              </a:rPr>
              <a:t> **</a:t>
            </a:r>
            <a:endParaRPr b="1" sz="1000">
              <a:solidFill>
                <a:srgbClr val="980000"/>
              </a:solidFill>
            </a:endParaRPr>
          </a:p>
          <a:p>
            <a:pPr indent="0" lvl="0" marL="0" rtl="0" algn="l">
              <a:spcBef>
                <a:spcPts val="0"/>
              </a:spcBef>
              <a:spcAft>
                <a:spcPts val="0"/>
              </a:spcAft>
              <a:buClr>
                <a:schemeClr val="dk1"/>
              </a:buClr>
              <a:buSzPts val="1100"/>
              <a:buFont typeface="Arial"/>
              <a:buNone/>
            </a:pPr>
            <a:r>
              <a:rPr lang="es" sz="1000"/>
              <a:t>spatial_reference = arcpy.Describe("C:/workspace/studyarea.shp").spatialReference</a:t>
            </a:r>
            <a:endParaRPr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100"/>
              <a:buFont typeface="Arial"/>
              <a:buNone/>
            </a:pPr>
            <a:r>
              <a:rPr b="1" lang="es" sz="1000"/>
              <a:t># Crear Feature Class</a:t>
            </a:r>
            <a:endParaRPr sz="1000"/>
          </a:p>
          <a:p>
            <a:pPr indent="0" lvl="0" marL="0" rtl="0" algn="l">
              <a:spcBef>
                <a:spcPts val="0"/>
              </a:spcBef>
              <a:spcAft>
                <a:spcPts val="0"/>
              </a:spcAft>
              <a:buClr>
                <a:schemeClr val="dk1"/>
              </a:buClr>
              <a:buSzPts val="1100"/>
              <a:buFont typeface="Arial"/>
              <a:buNone/>
            </a:pPr>
            <a:r>
              <a:rPr lang="es" sz="1000"/>
              <a:t>arcpy.CreateFeatureclass_management(out_path, out_name, geometry_type, template, has_m, has_z, spatial_reference)</a:t>
            </a:r>
            <a:endParaRPr sz="1000"/>
          </a:p>
          <a:p>
            <a:pPr indent="0" lvl="0" marL="0" rtl="0" algn="l">
              <a:spcBef>
                <a:spcPts val="0"/>
              </a:spcBef>
              <a:spcAft>
                <a:spcPts val="0"/>
              </a:spcAft>
              <a:buNone/>
            </a:pPr>
            <a:r>
              <a:t/>
            </a:r>
            <a:endParaRPr b="1"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Tipos de datasets y datos específicos en GDBs </a:t>
            </a:r>
            <a:endParaRPr b="1" sz="2000">
              <a:latin typeface="Arial"/>
              <a:ea typeface="Arial"/>
              <a:cs typeface="Arial"/>
              <a:sym typeface="Arial"/>
            </a:endParaRPr>
          </a:p>
        </p:txBody>
      </p:sp>
      <p:sp>
        <p:nvSpPr>
          <p:cNvPr id="544" name="Google Shape;544;p74"/>
          <p:cNvSpPr txBox="1"/>
          <p:nvPr/>
        </p:nvSpPr>
        <p:spPr>
          <a:xfrm>
            <a:off x="311700" y="1017725"/>
            <a:ext cx="8327700" cy="39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¿Qué otros tipos de datos y herramientas existen para la GDB que puedan ser utilidad? Explorar dentro del catálogo: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Data Management Tools</a:t>
            </a:r>
            <a:endParaRPr/>
          </a:p>
          <a:p>
            <a:pPr indent="-317500" lvl="1" marL="914400" rtl="0" algn="l">
              <a:spcBef>
                <a:spcPts val="0"/>
              </a:spcBef>
              <a:spcAft>
                <a:spcPts val="0"/>
              </a:spcAft>
              <a:buSzPts val="1400"/>
              <a:buChar char="○"/>
            </a:pPr>
            <a:r>
              <a:rPr lang="es"/>
              <a:t>Attachments</a:t>
            </a:r>
            <a:endParaRPr/>
          </a:p>
          <a:p>
            <a:pPr indent="-317500" lvl="1" marL="914400" rtl="0" algn="l">
              <a:spcBef>
                <a:spcPts val="0"/>
              </a:spcBef>
              <a:spcAft>
                <a:spcPts val="0"/>
              </a:spcAft>
              <a:buSzPts val="1400"/>
              <a:buChar char="○"/>
            </a:pPr>
            <a:r>
              <a:rPr lang="es"/>
              <a:t>Distributed Geodatabase</a:t>
            </a:r>
            <a:endParaRPr/>
          </a:p>
          <a:p>
            <a:pPr indent="-317500" lvl="1" marL="914400" rtl="0" algn="l">
              <a:spcBef>
                <a:spcPts val="0"/>
              </a:spcBef>
              <a:spcAft>
                <a:spcPts val="0"/>
              </a:spcAft>
              <a:buSzPts val="1400"/>
              <a:buChar char="○"/>
            </a:pPr>
            <a:r>
              <a:rPr lang="es"/>
              <a:t>Domains</a:t>
            </a:r>
            <a:endParaRPr/>
          </a:p>
          <a:p>
            <a:pPr indent="-317500" lvl="1" marL="914400" rtl="0" algn="l">
              <a:spcBef>
                <a:spcPts val="0"/>
              </a:spcBef>
              <a:spcAft>
                <a:spcPts val="0"/>
              </a:spcAft>
              <a:buSzPts val="1400"/>
              <a:buChar char="○"/>
            </a:pPr>
            <a:r>
              <a:rPr lang="es"/>
              <a:t>Feature Class</a:t>
            </a:r>
            <a:endParaRPr/>
          </a:p>
          <a:p>
            <a:pPr indent="-317500" lvl="1" marL="914400" rtl="0" algn="l">
              <a:spcBef>
                <a:spcPts val="0"/>
              </a:spcBef>
              <a:spcAft>
                <a:spcPts val="0"/>
              </a:spcAft>
              <a:buSzPts val="1400"/>
              <a:buChar char="○"/>
            </a:pPr>
            <a:r>
              <a:rPr lang="es"/>
              <a:t>Features</a:t>
            </a:r>
            <a:endParaRPr/>
          </a:p>
          <a:p>
            <a:pPr indent="-317500" lvl="1" marL="914400" rtl="0" algn="l">
              <a:spcBef>
                <a:spcPts val="0"/>
              </a:spcBef>
              <a:spcAft>
                <a:spcPts val="0"/>
              </a:spcAft>
              <a:buSzPts val="1400"/>
              <a:buChar char="○"/>
            </a:pPr>
            <a:r>
              <a:rPr lang="es"/>
              <a:t>Fields</a:t>
            </a:r>
            <a:endParaRPr/>
          </a:p>
          <a:p>
            <a:pPr indent="-317500" lvl="1" marL="914400" rtl="0" algn="l">
              <a:spcBef>
                <a:spcPts val="0"/>
              </a:spcBef>
              <a:spcAft>
                <a:spcPts val="0"/>
              </a:spcAft>
              <a:buSzPts val="1400"/>
              <a:buChar char="○"/>
            </a:pPr>
            <a:r>
              <a:rPr lang="es"/>
              <a:t>Geodatabase Administration</a:t>
            </a:r>
            <a:endParaRPr/>
          </a:p>
          <a:p>
            <a:pPr indent="-317500" lvl="1" marL="914400" rtl="0" algn="l">
              <a:spcBef>
                <a:spcPts val="0"/>
              </a:spcBef>
              <a:spcAft>
                <a:spcPts val="0"/>
              </a:spcAft>
              <a:buSzPts val="1400"/>
              <a:buChar char="○"/>
            </a:pPr>
            <a:r>
              <a:rPr lang="es"/>
              <a:t>Joins</a:t>
            </a:r>
            <a:endParaRPr/>
          </a:p>
          <a:p>
            <a:pPr indent="-317500" lvl="1" marL="914400" rtl="0" algn="l">
              <a:spcBef>
                <a:spcPts val="0"/>
              </a:spcBef>
              <a:spcAft>
                <a:spcPts val="0"/>
              </a:spcAft>
              <a:buSzPts val="1400"/>
              <a:buChar char="○"/>
            </a:pPr>
            <a:r>
              <a:rPr lang="es"/>
              <a:t>Relationship Class</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Subtypes</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Table</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Topology</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Versions</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Workspace</a:t>
            </a:r>
            <a:endParaRPr>
              <a:solidFill>
                <a:schemeClr val="dk1"/>
              </a:solidFill>
            </a:endParaRPr>
          </a:p>
          <a:p>
            <a:pPr indent="0" lvl="0" marL="0" rtl="0" algn="l">
              <a:spcBef>
                <a:spcPts val="0"/>
              </a:spcBef>
              <a:spcAft>
                <a:spcPts val="0"/>
              </a:spcAft>
              <a:buNone/>
            </a:pPr>
            <a:r>
              <a:rPr lang="es">
                <a:solidFill>
                  <a:schemeClr val="dk1"/>
                </a:solidFill>
              </a:rPr>
              <a:t>	</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ctrTitle"/>
          </p:nvPr>
        </p:nvSpPr>
        <p:spPr>
          <a:xfrm>
            <a:off x="1954050" y="2057100"/>
            <a:ext cx="5235900" cy="102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3000">
                <a:latin typeface="Arial"/>
                <a:ea typeface="Arial"/>
                <a:cs typeface="Arial"/>
                <a:sym typeface="Arial"/>
              </a:rPr>
              <a:t>Creación y gestión de GDBs corporativas</a:t>
            </a:r>
            <a:endParaRPr b="1" sz="30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Instalación de Arcgis Server</a:t>
            </a:r>
            <a:endParaRPr b="1" sz="2000">
              <a:latin typeface="Arial"/>
              <a:ea typeface="Arial"/>
              <a:cs typeface="Arial"/>
              <a:sym typeface="Arial"/>
            </a:endParaRPr>
          </a:p>
        </p:txBody>
      </p:sp>
      <p:pic>
        <p:nvPicPr>
          <p:cNvPr id="555" name="Google Shape;555;p76"/>
          <p:cNvPicPr preferRelativeResize="0"/>
          <p:nvPr/>
        </p:nvPicPr>
        <p:blipFill>
          <a:blip r:embed="rId3">
            <a:alphaModFix/>
          </a:blip>
          <a:stretch>
            <a:fillRect/>
          </a:stretch>
        </p:blipFill>
        <p:spPr>
          <a:xfrm>
            <a:off x="334350" y="1180175"/>
            <a:ext cx="4237650" cy="3129975"/>
          </a:xfrm>
          <a:prstGeom prst="rect">
            <a:avLst/>
          </a:prstGeom>
          <a:noFill/>
          <a:ln cap="flat" cmpd="sng" w="9525">
            <a:solidFill>
              <a:srgbClr val="000000"/>
            </a:solidFill>
            <a:prstDash val="solid"/>
            <a:round/>
            <a:headEnd len="sm" w="sm" type="none"/>
            <a:tailEnd len="sm" w="sm" type="none"/>
          </a:ln>
        </p:spPr>
      </p:pic>
      <p:pic>
        <p:nvPicPr>
          <p:cNvPr id="556" name="Google Shape;556;p76"/>
          <p:cNvPicPr preferRelativeResize="0"/>
          <p:nvPr/>
        </p:nvPicPr>
        <p:blipFill>
          <a:blip r:embed="rId4">
            <a:alphaModFix/>
          </a:blip>
          <a:stretch>
            <a:fillRect/>
          </a:stretch>
        </p:blipFill>
        <p:spPr>
          <a:xfrm>
            <a:off x="4687900" y="1180175"/>
            <a:ext cx="4144395" cy="3129975"/>
          </a:xfrm>
          <a:prstGeom prst="rect">
            <a:avLst/>
          </a:prstGeom>
          <a:noFill/>
          <a:ln cap="flat" cmpd="sng" w="9525">
            <a:solidFill>
              <a:srgbClr val="000000"/>
            </a:solidFill>
            <a:prstDash val="solid"/>
            <a:round/>
            <a:headEnd len="sm" w="sm" type="none"/>
            <a:tailEnd len="sm" w="sm" type="none"/>
          </a:ln>
        </p:spPr>
      </p:pic>
      <p:sp>
        <p:nvSpPr>
          <p:cNvPr id="557" name="Google Shape;557;p76"/>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Arcgis Desktop</a:t>
            </a:r>
            <a:endParaRPr/>
          </a:p>
        </p:txBody>
      </p:sp>
      <p:sp>
        <p:nvSpPr>
          <p:cNvPr id="558" name="Google Shape;558;p76"/>
          <p:cNvSpPr txBox="1"/>
          <p:nvPr/>
        </p:nvSpPr>
        <p:spPr>
          <a:xfrm>
            <a:off x="5750400" y="45191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t>Instalación de Arcgis Server</a:t>
            </a:r>
            <a:endParaRPr b="1" sz="2000"/>
          </a:p>
        </p:txBody>
      </p:sp>
      <p:sp>
        <p:nvSpPr>
          <p:cNvPr id="564" name="Google Shape;564;p77"/>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Arcgis Desktop</a:t>
            </a:r>
            <a:endParaRPr/>
          </a:p>
        </p:txBody>
      </p:sp>
      <p:pic>
        <p:nvPicPr>
          <p:cNvPr id="565" name="Google Shape;565;p77"/>
          <p:cNvPicPr preferRelativeResize="0"/>
          <p:nvPr/>
        </p:nvPicPr>
        <p:blipFill>
          <a:blip r:embed="rId3">
            <a:alphaModFix/>
          </a:blip>
          <a:stretch>
            <a:fillRect/>
          </a:stretch>
        </p:blipFill>
        <p:spPr>
          <a:xfrm>
            <a:off x="334350" y="1180175"/>
            <a:ext cx="4274325" cy="3052300"/>
          </a:xfrm>
          <a:prstGeom prst="rect">
            <a:avLst/>
          </a:prstGeom>
          <a:noFill/>
          <a:ln cap="flat" cmpd="sng" w="9525">
            <a:solidFill>
              <a:srgbClr val="000000"/>
            </a:solidFill>
            <a:prstDash val="solid"/>
            <a:round/>
            <a:headEnd len="sm" w="sm" type="none"/>
            <a:tailEnd len="sm" w="sm" type="none"/>
          </a:ln>
        </p:spPr>
      </p:pic>
      <p:pic>
        <p:nvPicPr>
          <p:cNvPr id="566" name="Google Shape;566;p77"/>
          <p:cNvPicPr preferRelativeResize="0"/>
          <p:nvPr/>
        </p:nvPicPr>
        <p:blipFill>
          <a:blip r:embed="rId4">
            <a:alphaModFix/>
          </a:blip>
          <a:stretch>
            <a:fillRect/>
          </a:stretch>
        </p:blipFill>
        <p:spPr>
          <a:xfrm>
            <a:off x="5262150" y="925513"/>
            <a:ext cx="3238275" cy="1717575"/>
          </a:xfrm>
          <a:prstGeom prst="rect">
            <a:avLst/>
          </a:prstGeom>
          <a:noFill/>
          <a:ln cap="flat" cmpd="sng" w="9525">
            <a:solidFill>
              <a:srgbClr val="000000"/>
            </a:solidFill>
            <a:prstDash val="solid"/>
            <a:round/>
            <a:headEnd len="sm" w="sm" type="none"/>
            <a:tailEnd len="sm" w="sm" type="none"/>
          </a:ln>
        </p:spPr>
      </p:pic>
      <p:pic>
        <p:nvPicPr>
          <p:cNvPr id="567" name="Google Shape;567;p77"/>
          <p:cNvPicPr preferRelativeResize="0"/>
          <p:nvPr/>
        </p:nvPicPr>
        <p:blipFill>
          <a:blip r:embed="rId5">
            <a:alphaModFix/>
          </a:blip>
          <a:stretch>
            <a:fillRect/>
          </a:stretch>
        </p:blipFill>
        <p:spPr>
          <a:xfrm>
            <a:off x="5625500" y="2695231"/>
            <a:ext cx="2874923" cy="1953750"/>
          </a:xfrm>
          <a:prstGeom prst="rect">
            <a:avLst/>
          </a:prstGeom>
          <a:noFill/>
          <a:ln cap="flat" cmpd="sng" w="9525">
            <a:solidFill>
              <a:srgbClr val="000000"/>
            </a:solidFill>
            <a:prstDash val="solid"/>
            <a:round/>
            <a:headEnd len="sm" w="sm" type="none"/>
            <a:tailEnd len="sm" w="sm" type="none"/>
          </a:ln>
        </p:spPr>
      </p:pic>
      <p:sp>
        <p:nvSpPr>
          <p:cNvPr id="568" name="Google Shape;568;p77"/>
          <p:cNvSpPr txBox="1"/>
          <p:nvPr/>
        </p:nvSpPr>
        <p:spPr>
          <a:xfrm>
            <a:off x="5759100" y="46489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Habilitación de Postgis</a:t>
            </a:r>
            <a:endParaRPr b="1" sz="2000">
              <a:latin typeface="Arial"/>
              <a:ea typeface="Arial"/>
              <a:cs typeface="Arial"/>
              <a:sym typeface="Arial"/>
            </a:endParaRPr>
          </a:p>
        </p:txBody>
      </p:sp>
      <p:sp>
        <p:nvSpPr>
          <p:cNvPr id="574" name="Google Shape;574;p78"/>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PostgreSQL</a:t>
            </a:r>
            <a:endParaRPr/>
          </a:p>
        </p:txBody>
      </p:sp>
      <p:pic>
        <p:nvPicPr>
          <p:cNvPr id="575" name="Google Shape;575;p78"/>
          <p:cNvPicPr preferRelativeResize="0"/>
          <p:nvPr/>
        </p:nvPicPr>
        <p:blipFill>
          <a:blip r:embed="rId3">
            <a:alphaModFix/>
          </a:blip>
          <a:stretch>
            <a:fillRect/>
          </a:stretch>
        </p:blipFill>
        <p:spPr>
          <a:xfrm>
            <a:off x="575450" y="1179889"/>
            <a:ext cx="3187832" cy="3177062"/>
          </a:xfrm>
          <a:prstGeom prst="rect">
            <a:avLst/>
          </a:prstGeom>
          <a:noFill/>
          <a:ln cap="flat" cmpd="sng" w="9525">
            <a:solidFill>
              <a:srgbClr val="000000"/>
            </a:solidFill>
            <a:prstDash val="solid"/>
            <a:round/>
            <a:headEnd len="sm" w="sm" type="none"/>
            <a:tailEnd len="sm" w="sm" type="none"/>
          </a:ln>
        </p:spPr>
      </p:pic>
      <p:pic>
        <p:nvPicPr>
          <p:cNvPr id="576" name="Google Shape;576;p78"/>
          <p:cNvPicPr preferRelativeResize="0"/>
          <p:nvPr/>
        </p:nvPicPr>
        <p:blipFill>
          <a:blip r:embed="rId4">
            <a:alphaModFix/>
          </a:blip>
          <a:stretch>
            <a:fillRect/>
          </a:stretch>
        </p:blipFill>
        <p:spPr>
          <a:xfrm>
            <a:off x="4220400" y="1179888"/>
            <a:ext cx="4050765" cy="3177075"/>
          </a:xfrm>
          <a:prstGeom prst="rect">
            <a:avLst/>
          </a:prstGeom>
          <a:noFill/>
          <a:ln cap="flat" cmpd="sng" w="9525">
            <a:solidFill>
              <a:srgbClr val="000000"/>
            </a:solidFill>
            <a:prstDash val="solid"/>
            <a:round/>
            <a:headEnd len="sm" w="sm" type="none"/>
            <a:tailEnd len="sm" w="sm" type="none"/>
          </a:ln>
        </p:spPr>
      </p:pic>
      <p:sp>
        <p:nvSpPr>
          <p:cNvPr id="577" name="Google Shape;577;p78"/>
          <p:cNvSpPr txBox="1"/>
          <p:nvPr/>
        </p:nvSpPr>
        <p:spPr>
          <a:xfrm>
            <a:off x="5750400" y="45191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Habilitación de Postgis</a:t>
            </a:r>
            <a:endParaRPr b="1" sz="2000">
              <a:latin typeface="Arial"/>
              <a:ea typeface="Arial"/>
              <a:cs typeface="Arial"/>
              <a:sym typeface="Arial"/>
            </a:endParaRPr>
          </a:p>
        </p:txBody>
      </p:sp>
      <p:sp>
        <p:nvSpPr>
          <p:cNvPr id="583" name="Google Shape;583;p79"/>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PostgreSQL</a:t>
            </a:r>
            <a:endParaRPr/>
          </a:p>
        </p:txBody>
      </p:sp>
      <p:pic>
        <p:nvPicPr>
          <p:cNvPr id="584" name="Google Shape;584;p79"/>
          <p:cNvPicPr preferRelativeResize="0"/>
          <p:nvPr/>
        </p:nvPicPr>
        <p:blipFill>
          <a:blip r:embed="rId3">
            <a:alphaModFix/>
          </a:blip>
          <a:stretch>
            <a:fillRect/>
          </a:stretch>
        </p:blipFill>
        <p:spPr>
          <a:xfrm>
            <a:off x="334350" y="1511675"/>
            <a:ext cx="3475375" cy="2335900"/>
          </a:xfrm>
          <a:prstGeom prst="rect">
            <a:avLst/>
          </a:prstGeom>
          <a:noFill/>
          <a:ln cap="flat" cmpd="sng" w="9525">
            <a:solidFill>
              <a:srgbClr val="000000"/>
            </a:solidFill>
            <a:prstDash val="solid"/>
            <a:round/>
            <a:headEnd len="sm" w="sm" type="none"/>
            <a:tailEnd len="sm" w="sm" type="none"/>
          </a:ln>
        </p:spPr>
      </p:pic>
      <p:pic>
        <p:nvPicPr>
          <p:cNvPr id="585" name="Google Shape;585;p79"/>
          <p:cNvPicPr preferRelativeResize="0"/>
          <p:nvPr/>
        </p:nvPicPr>
        <p:blipFill>
          <a:blip r:embed="rId4">
            <a:alphaModFix/>
          </a:blip>
          <a:stretch>
            <a:fillRect/>
          </a:stretch>
        </p:blipFill>
        <p:spPr>
          <a:xfrm>
            <a:off x="4062575" y="1393750"/>
            <a:ext cx="4638675" cy="2571750"/>
          </a:xfrm>
          <a:prstGeom prst="rect">
            <a:avLst/>
          </a:prstGeom>
          <a:noFill/>
          <a:ln cap="flat" cmpd="sng" w="9525">
            <a:solidFill>
              <a:srgbClr val="000000"/>
            </a:solidFill>
            <a:prstDash val="solid"/>
            <a:round/>
            <a:headEnd len="sm" w="sm" type="none"/>
            <a:tailEnd len="sm" w="sm" type="none"/>
          </a:ln>
        </p:spPr>
      </p:pic>
      <p:sp>
        <p:nvSpPr>
          <p:cNvPr id="586" name="Google Shape;586;p79"/>
          <p:cNvSpPr txBox="1"/>
          <p:nvPr/>
        </p:nvSpPr>
        <p:spPr>
          <a:xfrm>
            <a:off x="5750400" y="45191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0"/>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Habilitación de soporte Arcgis/PostgreSQL</a:t>
            </a:r>
            <a:endParaRPr b="1" sz="2000">
              <a:latin typeface="Arial"/>
              <a:ea typeface="Arial"/>
              <a:cs typeface="Arial"/>
              <a:sym typeface="Arial"/>
            </a:endParaRPr>
          </a:p>
        </p:txBody>
      </p:sp>
      <p:sp>
        <p:nvSpPr>
          <p:cNvPr id="592" name="Google Shape;592;p80"/>
          <p:cNvSpPr txBox="1"/>
          <p:nvPr/>
        </p:nvSpPr>
        <p:spPr>
          <a:xfrm>
            <a:off x="334350" y="1366250"/>
            <a:ext cx="8003700" cy="315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rPr>
              <a:t>De forma de vincular tanto del almacenamiento como procesamiento de la información geométrica entre la base de datos corporativa de Arcgis y PostgreSQL. Arcgis entrega un archivo de soporte (</a:t>
            </a:r>
            <a:r>
              <a:rPr b="1" lang="es">
                <a:solidFill>
                  <a:schemeClr val="dk1"/>
                </a:solidFill>
              </a:rPr>
              <a:t>st_geometry</a:t>
            </a:r>
            <a:r>
              <a:rPr lang="es">
                <a:solidFill>
                  <a:schemeClr val="dk1"/>
                </a:solidFill>
              </a:rPr>
              <a:t>) de base de datos que debe ser pegado en el directorio de PostgreSQL.</a:t>
            </a:r>
            <a:endParaRPr>
              <a:solidFill>
                <a:schemeClr val="dk1"/>
              </a:solidFill>
            </a:endParaRPr>
          </a:p>
          <a:p>
            <a:pPr indent="0" lvl="0" marL="91440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
                <a:solidFill>
                  <a:schemeClr val="dk1"/>
                </a:solidFill>
              </a:rPr>
              <a:t>Por defecto se encuentra en el directorio según sea la versión de PosgreSQL, en este caso se ejemplifica con 9.3.</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914400" rtl="0" algn="l">
              <a:lnSpc>
                <a:spcPct val="115000"/>
              </a:lnSpc>
              <a:spcBef>
                <a:spcPts val="0"/>
              </a:spcBef>
              <a:spcAft>
                <a:spcPts val="0"/>
              </a:spcAft>
              <a:buNone/>
            </a:pPr>
            <a:r>
              <a:rPr b="1" lang="es">
                <a:solidFill>
                  <a:schemeClr val="dk1"/>
                </a:solidFill>
              </a:rPr>
              <a:t>C:\Program Files (x86)\ArcGIS\Desktop10.3\DatabaseSupport\PostgreSQL\9.3\Windows64</a:t>
            </a:r>
            <a:endParaRPr b="1">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s">
                <a:solidFill>
                  <a:schemeClr val="dk1"/>
                </a:solidFill>
              </a:rPr>
              <a:t>Y deben ser pegados en el directorio</a:t>
            </a:r>
            <a:endParaRPr>
              <a:solidFill>
                <a:schemeClr val="dk1"/>
              </a:solidFill>
            </a:endParaRPr>
          </a:p>
          <a:p>
            <a:pPr indent="0" lvl="0" marL="914400" rtl="0" algn="l">
              <a:lnSpc>
                <a:spcPct val="115000"/>
              </a:lnSpc>
              <a:spcBef>
                <a:spcPts val="0"/>
              </a:spcBef>
              <a:spcAft>
                <a:spcPts val="0"/>
              </a:spcAft>
              <a:buNone/>
            </a:pPr>
            <a:r>
              <a:rPr b="1" i="1" lang="es">
                <a:solidFill>
                  <a:schemeClr val="dk1"/>
                </a:solidFill>
              </a:rPr>
              <a:t>C:\Program Files\PostgreSQL\9.3\lib</a:t>
            </a:r>
            <a:r>
              <a:rPr b="1" lang="es">
                <a:solidFill>
                  <a:schemeClr val="dk1"/>
                </a:solidFill>
              </a:rPr>
              <a:t>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Creación de GDB Corporativa</a:t>
            </a:r>
            <a:endParaRPr b="1" sz="2000">
              <a:latin typeface="Arial"/>
              <a:ea typeface="Arial"/>
              <a:cs typeface="Arial"/>
              <a:sym typeface="Arial"/>
            </a:endParaRPr>
          </a:p>
        </p:txBody>
      </p:sp>
      <p:sp>
        <p:nvSpPr>
          <p:cNvPr id="598" name="Google Shape;598;p81"/>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PostgreSQL</a:t>
            </a:r>
            <a:endParaRPr/>
          </a:p>
        </p:txBody>
      </p:sp>
      <p:pic>
        <p:nvPicPr>
          <p:cNvPr id="599" name="Google Shape;599;p81"/>
          <p:cNvPicPr preferRelativeResize="0"/>
          <p:nvPr/>
        </p:nvPicPr>
        <p:blipFill>
          <a:blip r:embed="rId3">
            <a:alphaModFix/>
          </a:blip>
          <a:stretch>
            <a:fillRect/>
          </a:stretch>
        </p:blipFill>
        <p:spPr>
          <a:xfrm>
            <a:off x="1344650" y="2887238"/>
            <a:ext cx="2457450" cy="1497975"/>
          </a:xfrm>
          <a:prstGeom prst="rect">
            <a:avLst/>
          </a:prstGeom>
          <a:noFill/>
          <a:ln cap="flat" cmpd="sng" w="9525">
            <a:solidFill>
              <a:srgbClr val="000000"/>
            </a:solidFill>
            <a:prstDash val="solid"/>
            <a:round/>
            <a:headEnd len="sm" w="sm" type="none"/>
            <a:tailEnd len="sm" w="sm" type="none"/>
          </a:ln>
        </p:spPr>
      </p:pic>
      <p:pic>
        <p:nvPicPr>
          <p:cNvPr id="600" name="Google Shape;600;p81"/>
          <p:cNvPicPr preferRelativeResize="0"/>
          <p:nvPr/>
        </p:nvPicPr>
        <p:blipFill>
          <a:blip r:embed="rId4">
            <a:alphaModFix/>
          </a:blip>
          <a:stretch>
            <a:fillRect/>
          </a:stretch>
        </p:blipFill>
        <p:spPr>
          <a:xfrm>
            <a:off x="1344638" y="1295525"/>
            <a:ext cx="2457450" cy="1447800"/>
          </a:xfrm>
          <a:prstGeom prst="rect">
            <a:avLst/>
          </a:prstGeom>
          <a:noFill/>
          <a:ln cap="flat" cmpd="sng" w="9525">
            <a:solidFill>
              <a:srgbClr val="000000"/>
            </a:solidFill>
            <a:prstDash val="solid"/>
            <a:round/>
            <a:headEnd len="sm" w="sm" type="none"/>
            <a:tailEnd len="sm" w="sm" type="none"/>
          </a:ln>
        </p:spPr>
      </p:pic>
      <p:sp>
        <p:nvSpPr>
          <p:cNvPr id="601" name="Google Shape;601;p81"/>
          <p:cNvSpPr/>
          <p:nvPr/>
        </p:nvSpPr>
        <p:spPr>
          <a:xfrm>
            <a:off x="1165350" y="1151638"/>
            <a:ext cx="391800" cy="381900"/>
          </a:xfrm>
          <a:prstGeom prst="ellipse">
            <a:avLst/>
          </a:prstGeom>
          <a:solidFill>
            <a:srgbClr val="B02C2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900">
                <a:solidFill>
                  <a:srgbClr val="FFFFFF"/>
                </a:solidFill>
              </a:rPr>
              <a:t>1</a:t>
            </a:r>
            <a:endParaRPr b="1" sz="1900">
              <a:solidFill>
                <a:srgbClr val="FFFFFF"/>
              </a:solidFill>
            </a:endParaRPr>
          </a:p>
        </p:txBody>
      </p:sp>
      <p:sp>
        <p:nvSpPr>
          <p:cNvPr id="602" name="Google Shape;602;p81"/>
          <p:cNvSpPr/>
          <p:nvPr/>
        </p:nvSpPr>
        <p:spPr>
          <a:xfrm>
            <a:off x="1106800" y="2820963"/>
            <a:ext cx="391800" cy="381900"/>
          </a:xfrm>
          <a:prstGeom prst="ellipse">
            <a:avLst/>
          </a:prstGeom>
          <a:solidFill>
            <a:srgbClr val="B02C2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900">
                <a:solidFill>
                  <a:srgbClr val="FFFFFF"/>
                </a:solidFill>
              </a:rPr>
              <a:t>2</a:t>
            </a:r>
            <a:endParaRPr b="1" sz="1900">
              <a:solidFill>
                <a:srgbClr val="FFFFFF"/>
              </a:solidFill>
            </a:endParaRPr>
          </a:p>
        </p:txBody>
      </p:sp>
      <p:pic>
        <p:nvPicPr>
          <p:cNvPr id="603" name="Google Shape;603;p81"/>
          <p:cNvPicPr preferRelativeResize="0"/>
          <p:nvPr/>
        </p:nvPicPr>
        <p:blipFill>
          <a:blip r:embed="rId5">
            <a:alphaModFix/>
          </a:blip>
          <a:stretch>
            <a:fillRect/>
          </a:stretch>
        </p:blipFill>
        <p:spPr>
          <a:xfrm>
            <a:off x="4979175" y="1207913"/>
            <a:ext cx="2928650" cy="3158813"/>
          </a:xfrm>
          <a:prstGeom prst="rect">
            <a:avLst/>
          </a:prstGeom>
          <a:noFill/>
          <a:ln cap="flat" cmpd="sng" w="9525">
            <a:solidFill>
              <a:srgbClr val="000000"/>
            </a:solidFill>
            <a:prstDash val="solid"/>
            <a:round/>
            <a:headEnd len="sm" w="sm" type="none"/>
            <a:tailEnd len="sm" w="sm" type="none"/>
          </a:ln>
        </p:spPr>
      </p:pic>
      <p:sp>
        <p:nvSpPr>
          <p:cNvPr id="604" name="Google Shape;604;p81"/>
          <p:cNvSpPr/>
          <p:nvPr/>
        </p:nvSpPr>
        <p:spPr>
          <a:xfrm>
            <a:off x="4746750" y="1151638"/>
            <a:ext cx="391800" cy="381900"/>
          </a:xfrm>
          <a:prstGeom prst="ellipse">
            <a:avLst/>
          </a:prstGeom>
          <a:solidFill>
            <a:srgbClr val="B02C2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900">
                <a:solidFill>
                  <a:srgbClr val="FFFFFF"/>
                </a:solidFill>
              </a:rPr>
              <a:t>3</a:t>
            </a:r>
            <a:endParaRPr b="1" sz="1900">
              <a:solidFill>
                <a:srgbClr val="FFFFFF"/>
              </a:solidFill>
            </a:endParaRPr>
          </a:p>
        </p:txBody>
      </p:sp>
      <p:sp>
        <p:nvSpPr>
          <p:cNvPr id="605" name="Google Shape;605;p81"/>
          <p:cNvSpPr txBox="1"/>
          <p:nvPr/>
        </p:nvSpPr>
        <p:spPr>
          <a:xfrm>
            <a:off x="5750400" y="45191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Conexión a GDB</a:t>
            </a:r>
            <a:endParaRPr b="1" sz="2000">
              <a:latin typeface="Arial"/>
              <a:ea typeface="Arial"/>
              <a:cs typeface="Arial"/>
              <a:sym typeface="Arial"/>
            </a:endParaRPr>
          </a:p>
        </p:txBody>
      </p:sp>
      <p:sp>
        <p:nvSpPr>
          <p:cNvPr id="611" name="Google Shape;611;p82"/>
          <p:cNvSpPr txBox="1"/>
          <p:nvPr/>
        </p:nvSpPr>
        <p:spPr>
          <a:xfrm>
            <a:off x="334350" y="4519125"/>
            <a:ext cx="8520600" cy="47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chemeClr val="dk1"/>
                </a:solidFill>
              </a:rPr>
              <a:t>Nota: Requiere tener previamente instalado PostgreSQL</a:t>
            </a:r>
            <a:endParaRPr/>
          </a:p>
        </p:txBody>
      </p:sp>
      <p:pic>
        <p:nvPicPr>
          <p:cNvPr id="612" name="Google Shape;612;p82"/>
          <p:cNvPicPr preferRelativeResize="0"/>
          <p:nvPr/>
        </p:nvPicPr>
        <p:blipFill>
          <a:blip r:embed="rId3">
            <a:alphaModFix/>
          </a:blip>
          <a:stretch>
            <a:fillRect/>
          </a:stretch>
        </p:blipFill>
        <p:spPr>
          <a:xfrm>
            <a:off x="1750625" y="1287439"/>
            <a:ext cx="5642758" cy="2961963"/>
          </a:xfrm>
          <a:prstGeom prst="rect">
            <a:avLst/>
          </a:prstGeom>
          <a:noFill/>
          <a:ln cap="flat" cmpd="sng" w="9525">
            <a:solidFill>
              <a:srgbClr val="000000"/>
            </a:solidFill>
            <a:prstDash val="solid"/>
            <a:round/>
            <a:headEnd len="sm" w="sm" type="none"/>
            <a:tailEnd len="sm" w="sm" type="none"/>
          </a:ln>
        </p:spPr>
      </p:pic>
      <p:sp>
        <p:nvSpPr>
          <p:cNvPr id="613" name="Google Shape;613;p82"/>
          <p:cNvSpPr txBox="1"/>
          <p:nvPr/>
        </p:nvSpPr>
        <p:spPr>
          <a:xfrm>
            <a:off x="5750400" y="45191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20"/>
          <p:cNvGrpSpPr/>
          <p:nvPr/>
        </p:nvGrpSpPr>
        <p:grpSpPr>
          <a:xfrm>
            <a:off x="4405206" y="972027"/>
            <a:ext cx="3780076" cy="3572735"/>
            <a:chOff x="2820225" y="891450"/>
            <a:chExt cx="3175200" cy="3175200"/>
          </a:xfrm>
        </p:grpSpPr>
        <p:sp>
          <p:nvSpPr>
            <p:cNvPr id="131" name="Google Shape;131;p20"/>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rot="10800000">
              <a:off x="3175023" y="1179900"/>
              <a:ext cx="450600" cy="45060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0"/>
          <p:cNvGrpSpPr/>
          <p:nvPr/>
        </p:nvGrpSpPr>
        <p:grpSpPr>
          <a:xfrm>
            <a:off x="5569325" y="841596"/>
            <a:ext cx="1586114" cy="1227042"/>
            <a:chOff x="3798066" y="775532"/>
            <a:chExt cx="1332309" cy="1090511"/>
          </a:xfrm>
        </p:grpSpPr>
        <p:sp>
          <p:nvSpPr>
            <p:cNvPr id="134" name="Google Shape;134;p20"/>
            <p:cNvSpPr/>
            <p:nvPr/>
          </p:nvSpPr>
          <p:spPr>
            <a:xfrm>
              <a:off x="3798066" y="1060543"/>
              <a:ext cx="1332300" cy="8055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Herramientas:</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Almacenamiento</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Procesamiento</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Análisis</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Despliegue</a:t>
              </a:r>
              <a:endParaRPr sz="1600">
                <a:solidFill>
                  <a:srgbClr val="FFFFFF"/>
                </a:solidFill>
              </a:endParaRPr>
            </a:p>
          </p:txBody>
        </p:sp>
        <p:sp>
          <p:nvSpPr>
            <p:cNvPr id="135" name="Google Shape;135;p20"/>
            <p:cNvSpPr/>
            <p:nvPr/>
          </p:nvSpPr>
          <p:spPr>
            <a:xfrm>
              <a:off x="3798075" y="775532"/>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Software</a:t>
              </a:r>
              <a:endParaRPr b="1" sz="1200">
                <a:solidFill>
                  <a:srgbClr val="FFFFFF"/>
                </a:solidFill>
              </a:endParaRPr>
            </a:p>
          </p:txBody>
        </p:sp>
      </p:grpSp>
      <p:grpSp>
        <p:nvGrpSpPr>
          <p:cNvPr id="136" name="Google Shape;136;p20"/>
          <p:cNvGrpSpPr/>
          <p:nvPr/>
        </p:nvGrpSpPr>
        <p:grpSpPr>
          <a:xfrm>
            <a:off x="3892525" y="2299888"/>
            <a:ext cx="1681462" cy="1227068"/>
            <a:chOff x="2389570" y="2071477"/>
            <a:chExt cx="1412400" cy="914698"/>
          </a:xfrm>
        </p:grpSpPr>
        <p:sp>
          <p:nvSpPr>
            <p:cNvPr id="137" name="Google Shape;137;p20"/>
            <p:cNvSpPr/>
            <p:nvPr/>
          </p:nvSpPr>
          <p:spPr>
            <a:xfrm>
              <a:off x="2389570" y="2356475"/>
              <a:ext cx="14124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Lugar físico de operación:</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Servidor</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Sistema operativo</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Redes</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sp>
          <p:nvSpPr>
            <p:cNvPr id="138" name="Google Shape;138;p20"/>
            <p:cNvSpPr/>
            <p:nvPr/>
          </p:nvSpPr>
          <p:spPr>
            <a:xfrm>
              <a:off x="2389570" y="2071477"/>
              <a:ext cx="14124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Hardware</a:t>
              </a:r>
              <a:endParaRPr b="1" sz="1200">
                <a:solidFill>
                  <a:srgbClr val="FFFFFF"/>
                </a:solidFill>
              </a:endParaRPr>
            </a:p>
          </p:txBody>
        </p:sp>
      </p:grpSp>
      <p:grpSp>
        <p:nvGrpSpPr>
          <p:cNvPr id="139" name="Google Shape;139;p20"/>
          <p:cNvGrpSpPr/>
          <p:nvPr/>
        </p:nvGrpSpPr>
        <p:grpSpPr>
          <a:xfrm>
            <a:off x="6680073" y="3757997"/>
            <a:ext cx="1586105" cy="1121757"/>
            <a:chOff x="4731075" y="3367427"/>
            <a:chExt cx="1332302" cy="996940"/>
          </a:xfrm>
        </p:grpSpPr>
        <p:sp>
          <p:nvSpPr>
            <p:cNvPr id="140" name="Google Shape;140;p20"/>
            <p:cNvSpPr/>
            <p:nvPr/>
          </p:nvSpPr>
          <p:spPr>
            <a:xfrm>
              <a:off x="4731077" y="3652167"/>
              <a:ext cx="1332300" cy="7122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 Administran</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Consumen</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Procesan</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Publican</a:t>
              </a:r>
              <a:endParaRPr sz="1000">
                <a:solidFill>
                  <a:srgbClr val="FFFFFF"/>
                </a:solidFill>
                <a:latin typeface="Roboto"/>
                <a:ea typeface="Roboto"/>
                <a:cs typeface="Roboto"/>
                <a:sym typeface="Roboto"/>
              </a:endParaRPr>
            </a:p>
          </p:txBody>
        </p:sp>
        <p:sp>
          <p:nvSpPr>
            <p:cNvPr id="141" name="Google Shape;141;p20"/>
            <p:cNvSpPr/>
            <p:nvPr/>
          </p:nvSpPr>
          <p:spPr>
            <a:xfrm>
              <a:off x="4731075" y="336742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Personas</a:t>
              </a:r>
              <a:endParaRPr b="1" sz="1200">
                <a:solidFill>
                  <a:srgbClr val="FFFFFF"/>
                </a:solidFill>
              </a:endParaRPr>
            </a:p>
          </p:txBody>
        </p:sp>
      </p:grpSp>
      <p:grpSp>
        <p:nvGrpSpPr>
          <p:cNvPr id="142" name="Google Shape;142;p20"/>
          <p:cNvGrpSpPr/>
          <p:nvPr/>
        </p:nvGrpSpPr>
        <p:grpSpPr>
          <a:xfrm>
            <a:off x="4302774" y="3757762"/>
            <a:ext cx="1681463" cy="1121789"/>
            <a:chOff x="2734169" y="3367179"/>
            <a:chExt cx="1412400" cy="914701"/>
          </a:xfrm>
        </p:grpSpPr>
        <p:sp>
          <p:nvSpPr>
            <p:cNvPr id="143" name="Google Shape;143;p20"/>
            <p:cNvSpPr/>
            <p:nvPr/>
          </p:nvSpPr>
          <p:spPr>
            <a:xfrm>
              <a:off x="2734170" y="3652180"/>
              <a:ext cx="14124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Aplicaciones específicas:</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Estándares</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Geoprocesamiento</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Modelos espaciales </a:t>
              </a:r>
              <a:endParaRPr sz="1000">
                <a:solidFill>
                  <a:srgbClr val="FFFFFF"/>
                </a:solidFill>
                <a:latin typeface="Roboto"/>
                <a:ea typeface="Roboto"/>
                <a:cs typeface="Roboto"/>
                <a:sym typeface="Roboto"/>
              </a:endParaRPr>
            </a:p>
          </p:txBody>
        </p:sp>
        <p:sp>
          <p:nvSpPr>
            <p:cNvPr id="144" name="Google Shape;144;p20"/>
            <p:cNvSpPr/>
            <p:nvPr/>
          </p:nvSpPr>
          <p:spPr>
            <a:xfrm>
              <a:off x="2734169" y="3367179"/>
              <a:ext cx="14124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Métodos</a:t>
              </a:r>
              <a:endParaRPr b="1" sz="1200">
                <a:solidFill>
                  <a:srgbClr val="FFFFFF"/>
                </a:solidFill>
              </a:endParaRPr>
            </a:p>
          </p:txBody>
        </p:sp>
      </p:grpSp>
      <p:grpSp>
        <p:nvGrpSpPr>
          <p:cNvPr id="145" name="Google Shape;145;p20"/>
          <p:cNvGrpSpPr/>
          <p:nvPr/>
        </p:nvGrpSpPr>
        <p:grpSpPr>
          <a:xfrm>
            <a:off x="7246183" y="2299762"/>
            <a:ext cx="1586109" cy="1227037"/>
            <a:chOff x="5206570" y="2071477"/>
            <a:chExt cx="1332305" cy="1029912"/>
          </a:xfrm>
        </p:grpSpPr>
        <p:sp>
          <p:nvSpPr>
            <p:cNvPr id="146" name="Google Shape;146;p20"/>
            <p:cNvSpPr/>
            <p:nvPr/>
          </p:nvSpPr>
          <p:spPr>
            <a:xfrm>
              <a:off x="5206570" y="2356490"/>
              <a:ext cx="1332300" cy="7449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Tipos:</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Vectorial</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Raster</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Imagen</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s" sz="1000">
                  <a:solidFill>
                    <a:srgbClr val="FFFFFF"/>
                  </a:solidFill>
                  <a:latin typeface="Roboto"/>
                  <a:ea typeface="Roboto"/>
                  <a:cs typeface="Roboto"/>
                  <a:sym typeface="Roboto"/>
                </a:rPr>
                <a:t>- Atributos</a:t>
              </a:r>
              <a:endParaRPr sz="1000">
                <a:solidFill>
                  <a:srgbClr val="FFFFFF"/>
                </a:solidFill>
                <a:latin typeface="Roboto"/>
                <a:ea typeface="Roboto"/>
                <a:cs typeface="Roboto"/>
                <a:sym typeface="Roboto"/>
              </a:endParaRPr>
            </a:p>
          </p:txBody>
        </p:sp>
        <p:sp>
          <p:nvSpPr>
            <p:cNvPr id="147" name="Google Shape;147;p20"/>
            <p:cNvSpPr/>
            <p:nvPr/>
          </p:nvSpPr>
          <p:spPr>
            <a:xfrm>
              <a:off x="5206575" y="207147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latin typeface="Roboto"/>
                  <a:ea typeface="Roboto"/>
                  <a:cs typeface="Roboto"/>
                  <a:sym typeface="Roboto"/>
                </a:rPr>
                <a:t>Datos</a:t>
              </a:r>
              <a:endParaRPr b="1" sz="1200">
                <a:solidFill>
                  <a:srgbClr val="FFFFFF"/>
                </a:solidFill>
              </a:endParaRPr>
            </a:p>
          </p:txBody>
        </p:sp>
      </p:grpSp>
      <p:sp>
        <p:nvSpPr>
          <p:cNvPr id="148" name="Google Shape;148;p20"/>
          <p:cNvSpPr txBox="1"/>
          <p:nvPr>
            <p:ph idx="1" type="body"/>
          </p:nvPr>
        </p:nvSpPr>
        <p:spPr>
          <a:xfrm>
            <a:off x="311700" y="1152475"/>
            <a:ext cx="32100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600">
                <a:solidFill>
                  <a:srgbClr val="000000"/>
                </a:solidFill>
                <a:latin typeface="Arial"/>
                <a:ea typeface="Arial"/>
                <a:cs typeface="Arial"/>
                <a:sym typeface="Arial"/>
              </a:rPr>
              <a:t>Es un sistema compuesto de hardware y software, que junto con métodos y recursos humanos relacionados, permite la visualización, análisis, e interpretación de </a:t>
            </a:r>
            <a:r>
              <a:rPr lang="es" sz="1600" u="sng">
                <a:solidFill>
                  <a:srgbClr val="000000"/>
                </a:solidFill>
                <a:latin typeface="Arial"/>
                <a:ea typeface="Arial"/>
                <a:cs typeface="Arial"/>
                <a:sym typeface="Arial"/>
              </a:rPr>
              <a:t>información geográfica</a:t>
            </a:r>
            <a:r>
              <a:rPr lang="es" sz="1600">
                <a:solidFill>
                  <a:srgbClr val="000000"/>
                </a:solidFill>
                <a:latin typeface="Arial"/>
                <a:ea typeface="Arial"/>
                <a:cs typeface="Arial"/>
                <a:sym typeface="Arial"/>
              </a:rPr>
              <a:t> para comprender relaciones, patrones y tendencias a través de la generación de un producto cartográfico. </a:t>
            </a:r>
            <a:endParaRPr sz="1600">
              <a:solidFill>
                <a:srgbClr val="000000"/>
              </a:solidFill>
              <a:latin typeface="Arial"/>
              <a:ea typeface="Arial"/>
              <a:cs typeface="Arial"/>
              <a:sym typeface="Arial"/>
            </a:endParaRPr>
          </a:p>
          <a:p>
            <a:pPr indent="0" lvl="0" marL="0" rtl="0" algn="l">
              <a:spcBef>
                <a:spcPts val="640"/>
              </a:spcBef>
              <a:spcAft>
                <a:spcPts val="0"/>
              </a:spcAft>
              <a:buNone/>
            </a:pPr>
            <a:r>
              <a:t/>
            </a:r>
            <a:endParaRPr sz="1600">
              <a:solidFill>
                <a:srgbClr val="000000"/>
              </a:solidFill>
            </a:endParaRPr>
          </a:p>
        </p:txBody>
      </p:sp>
      <p:sp>
        <p:nvSpPr>
          <p:cNvPr id="149" name="Google Shape;149;p20"/>
          <p:cNvSpPr txBox="1"/>
          <p:nvPr/>
        </p:nvSpPr>
        <p:spPr>
          <a:xfrm>
            <a:off x="5945075" y="2642588"/>
            <a:ext cx="9300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t>SIG</a:t>
            </a:r>
            <a:endParaRPr b="1" sz="3000"/>
          </a:p>
        </p:txBody>
      </p:sp>
      <p:sp>
        <p:nvSpPr>
          <p:cNvPr id="150" name="Google Shape;150;p20"/>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Sistema de Información Geográfica (SIG)</a:t>
            </a:r>
            <a:endParaRPr b="1" sz="1800">
              <a:solidFill>
                <a:schemeClr val="dk1"/>
              </a:solidFill>
            </a:endParaRPr>
          </a:p>
        </p:txBody>
      </p:sp>
      <p:sp>
        <p:nvSpPr>
          <p:cNvPr id="151" name="Google Shape;151;p20"/>
          <p:cNvSpPr txBox="1"/>
          <p:nvPr/>
        </p:nvSpPr>
        <p:spPr>
          <a:xfrm>
            <a:off x="606913" y="4644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ph type="ctrTitle"/>
          </p:nvPr>
        </p:nvSpPr>
        <p:spPr>
          <a:xfrm>
            <a:off x="1506400" y="2313300"/>
            <a:ext cx="6218100" cy="51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3000"/>
              <a:t>Gestión de usuarios</a:t>
            </a:r>
            <a:endParaRPr b="1" sz="3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graphicFrame>
        <p:nvGraphicFramePr>
          <p:cNvPr id="624" name="Google Shape;624;p84"/>
          <p:cNvGraphicFramePr/>
          <p:nvPr/>
        </p:nvGraphicFramePr>
        <p:xfrm>
          <a:off x="3572700" y="1302688"/>
          <a:ext cx="3000000" cy="3000000"/>
        </p:xfrm>
        <a:graphic>
          <a:graphicData uri="http://schemas.openxmlformats.org/drawingml/2006/table">
            <a:tbl>
              <a:tblPr>
                <a:noFill/>
                <a:tableStyleId>{C996B738-12FB-475D-9A82-AA4B18413E48}</a:tableStyleId>
              </a:tblPr>
              <a:tblGrid>
                <a:gridCol w="948350"/>
                <a:gridCol w="2634275"/>
                <a:gridCol w="1777025"/>
              </a:tblGrid>
              <a:tr h="332200">
                <a:tc>
                  <a:txBody>
                    <a:bodyPr/>
                    <a:lstStyle/>
                    <a:p>
                      <a:pPr indent="0" lvl="0" marL="0" rtl="0" algn="ctr">
                        <a:spcBef>
                          <a:spcPts val="0"/>
                        </a:spcBef>
                        <a:spcAft>
                          <a:spcPts val="0"/>
                        </a:spcAft>
                        <a:buNone/>
                      </a:pPr>
                      <a:r>
                        <a:rPr b="1" lang="es" sz="1000"/>
                        <a:t>Rol</a:t>
                      </a:r>
                      <a:endParaRPr b="1" sz="1000"/>
                    </a:p>
                  </a:txBody>
                  <a:tcPr marT="63500" marB="63500" marR="63500" marL="63500"/>
                </a:tc>
                <a:tc>
                  <a:txBody>
                    <a:bodyPr/>
                    <a:lstStyle/>
                    <a:p>
                      <a:pPr indent="0" lvl="0" marL="0" rtl="0" algn="ctr">
                        <a:spcBef>
                          <a:spcPts val="0"/>
                        </a:spcBef>
                        <a:spcAft>
                          <a:spcPts val="0"/>
                        </a:spcAft>
                        <a:buNone/>
                      </a:pPr>
                      <a:r>
                        <a:rPr b="1" lang="es" sz="1000"/>
                        <a:t>Descripción</a:t>
                      </a:r>
                      <a:endParaRPr b="1" sz="1000"/>
                    </a:p>
                  </a:txBody>
                  <a:tcPr marT="63500" marB="63500" marR="63500" marL="63500"/>
                </a:tc>
                <a:tc>
                  <a:txBody>
                    <a:bodyPr/>
                    <a:lstStyle/>
                    <a:p>
                      <a:pPr indent="0" lvl="0" marL="0" rtl="0" algn="ctr">
                        <a:spcBef>
                          <a:spcPts val="0"/>
                        </a:spcBef>
                        <a:spcAft>
                          <a:spcPts val="0"/>
                        </a:spcAft>
                        <a:buNone/>
                      </a:pPr>
                      <a:r>
                        <a:rPr b="1" lang="es" sz="1000"/>
                        <a:t>Privilegios sobre Datasets</a:t>
                      </a:r>
                      <a:endParaRPr b="1" sz="1000"/>
                    </a:p>
                  </a:txBody>
                  <a:tcPr marT="63500" marB="63500" marR="63500" marL="63500"/>
                </a:tc>
              </a:tr>
              <a:tr h="746975">
                <a:tc>
                  <a:txBody>
                    <a:bodyPr/>
                    <a:lstStyle/>
                    <a:p>
                      <a:pPr indent="0" lvl="0" marL="0" rtl="0" algn="l">
                        <a:spcBef>
                          <a:spcPts val="0"/>
                        </a:spcBef>
                        <a:spcAft>
                          <a:spcPts val="0"/>
                        </a:spcAft>
                        <a:buNone/>
                      </a:pPr>
                      <a:r>
                        <a:rPr lang="es" sz="1000"/>
                        <a:t>Administrador</a:t>
                      </a:r>
                      <a:endParaRPr sz="1000"/>
                    </a:p>
                  </a:txBody>
                  <a:tcPr marT="63500" marB="63500" marR="63500" marL="63500"/>
                </a:tc>
                <a:tc>
                  <a:txBody>
                    <a:bodyPr/>
                    <a:lstStyle/>
                    <a:p>
                      <a:pPr indent="0" lvl="0" marL="0" rtl="0" algn="l">
                        <a:spcBef>
                          <a:spcPts val="0"/>
                        </a:spcBef>
                        <a:spcAft>
                          <a:spcPts val="0"/>
                        </a:spcAft>
                        <a:buNone/>
                      </a:pPr>
                      <a:r>
                        <a:rPr lang="es" sz="1000"/>
                        <a:t>Es el propietario de los datos de una GDB (superusuario).</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Puede crear usuarios y roles</a:t>
                      </a:r>
                      <a:endParaRPr sz="1000"/>
                    </a:p>
                  </a:txBody>
                  <a:tcPr marT="63500" marB="63500" marR="63500" marL="63500"/>
                </a:tc>
                <a:tc>
                  <a:txBody>
                    <a:bodyPr/>
                    <a:lstStyle/>
                    <a:p>
                      <a:pPr indent="-292100" lvl="0" marL="457200" rtl="0" algn="l">
                        <a:spcBef>
                          <a:spcPts val="0"/>
                        </a:spcBef>
                        <a:spcAft>
                          <a:spcPts val="0"/>
                        </a:spcAft>
                        <a:buSzPts val="1000"/>
                        <a:buChar char="●"/>
                      </a:pPr>
                      <a:r>
                        <a:rPr lang="es" sz="1000"/>
                        <a:t>SELECT</a:t>
                      </a:r>
                      <a:endParaRPr sz="1000"/>
                    </a:p>
                    <a:p>
                      <a:pPr indent="-292100" lvl="0" marL="457200" rtl="0" algn="l">
                        <a:spcBef>
                          <a:spcPts val="0"/>
                        </a:spcBef>
                        <a:spcAft>
                          <a:spcPts val="0"/>
                        </a:spcAft>
                        <a:buSzPts val="1000"/>
                        <a:buChar char="●"/>
                      </a:pPr>
                      <a:r>
                        <a:rPr lang="es" sz="1000"/>
                        <a:t>INSERT</a:t>
                      </a:r>
                      <a:endParaRPr sz="1000"/>
                    </a:p>
                    <a:p>
                      <a:pPr indent="-292100" lvl="0" marL="457200" rtl="0" algn="l">
                        <a:spcBef>
                          <a:spcPts val="0"/>
                        </a:spcBef>
                        <a:spcAft>
                          <a:spcPts val="0"/>
                        </a:spcAft>
                        <a:buSzPts val="1000"/>
                        <a:buChar char="●"/>
                      </a:pPr>
                      <a:r>
                        <a:rPr lang="es" sz="1000"/>
                        <a:t>UPDATE</a:t>
                      </a:r>
                      <a:endParaRPr sz="1000"/>
                    </a:p>
                    <a:p>
                      <a:pPr indent="-292100" lvl="0" marL="457200" rtl="0" algn="l">
                        <a:spcBef>
                          <a:spcPts val="0"/>
                        </a:spcBef>
                        <a:spcAft>
                          <a:spcPts val="0"/>
                        </a:spcAft>
                        <a:buSzPts val="1000"/>
                        <a:buChar char="●"/>
                      </a:pPr>
                      <a:r>
                        <a:rPr lang="es" sz="1000"/>
                        <a:t>DELETE</a:t>
                      </a:r>
                      <a:endParaRPr sz="1000"/>
                    </a:p>
                  </a:txBody>
                  <a:tcPr marT="63500" marB="63500" marR="63500" marL="63500"/>
                </a:tc>
              </a:tr>
              <a:tr h="1021825">
                <a:tc>
                  <a:txBody>
                    <a:bodyPr/>
                    <a:lstStyle/>
                    <a:p>
                      <a:pPr indent="0" lvl="0" marL="0" rtl="0" algn="l">
                        <a:spcBef>
                          <a:spcPts val="0"/>
                        </a:spcBef>
                        <a:spcAft>
                          <a:spcPts val="0"/>
                        </a:spcAft>
                        <a:buNone/>
                      </a:pPr>
                      <a:r>
                        <a:rPr lang="es" sz="1000"/>
                        <a:t>Creador</a:t>
                      </a:r>
                      <a:endParaRPr sz="1000"/>
                    </a:p>
                  </a:txBody>
                  <a:tcPr marT="63500" marB="63500" marR="63500" marL="63500"/>
                </a:tc>
                <a:tc>
                  <a:txBody>
                    <a:bodyPr/>
                    <a:lstStyle/>
                    <a:p>
                      <a:pPr indent="0" lvl="0" marL="0" rtl="0" algn="l">
                        <a:spcBef>
                          <a:spcPts val="0"/>
                        </a:spcBef>
                        <a:spcAft>
                          <a:spcPts val="0"/>
                        </a:spcAft>
                        <a:buNone/>
                      </a:pPr>
                      <a:r>
                        <a:rPr lang="es" sz="1000"/>
                        <a:t>Usuario encargado de crear esquemas, y dentro de ellos, crear tablas, vistas y clases de entidad.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También es el encargado de administrar usuarios y roles en un Dataset. </a:t>
                      </a:r>
                      <a:endParaRPr sz="1000"/>
                    </a:p>
                  </a:txBody>
                  <a:tcPr marT="63500" marB="63500" marR="63500" marL="63500"/>
                </a:tc>
                <a:tc>
                  <a:txBody>
                    <a:bodyPr/>
                    <a:lstStyle/>
                    <a:p>
                      <a:pPr indent="-292100" lvl="0" marL="457200" rtl="0" algn="l">
                        <a:spcBef>
                          <a:spcPts val="0"/>
                        </a:spcBef>
                        <a:spcAft>
                          <a:spcPts val="0"/>
                        </a:spcAft>
                        <a:buSzPts val="1000"/>
                        <a:buChar char="●"/>
                      </a:pPr>
                      <a:r>
                        <a:rPr lang="es" sz="1000"/>
                        <a:t>CREATE TABLE</a:t>
                      </a:r>
                      <a:endParaRPr sz="1000"/>
                    </a:p>
                    <a:p>
                      <a:pPr indent="-292100" lvl="0" marL="457200" rtl="0" algn="l">
                        <a:spcBef>
                          <a:spcPts val="0"/>
                        </a:spcBef>
                        <a:spcAft>
                          <a:spcPts val="0"/>
                        </a:spcAft>
                        <a:buSzPts val="1000"/>
                        <a:buChar char="●"/>
                      </a:pPr>
                      <a:r>
                        <a:rPr lang="es" sz="1000"/>
                        <a:t>CREATE PROCEDURE</a:t>
                      </a:r>
                      <a:endParaRPr sz="1000"/>
                    </a:p>
                    <a:p>
                      <a:pPr indent="-292100" lvl="0" marL="457200" rtl="0" algn="l">
                        <a:spcBef>
                          <a:spcPts val="0"/>
                        </a:spcBef>
                        <a:spcAft>
                          <a:spcPts val="0"/>
                        </a:spcAft>
                        <a:buSzPts val="1000"/>
                        <a:buChar char="●"/>
                      </a:pPr>
                      <a:r>
                        <a:rPr lang="es" sz="1000"/>
                        <a:t>CREATE VIEW</a:t>
                      </a:r>
                      <a:endParaRPr sz="1000"/>
                    </a:p>
                  </a:txBody>
                  <a:tcPr marT="63500" marB="63500" marR="63500" marL="63500"/>
                </a:tc>
              </a:tr>
              <a:tr h="566700">
                <a:tc>
                  <a:txBody>
                    <a:bodyPr/>
                    <a:lstStyle/>
                    <a:p>
                      <a:pPr indent="0" lvl="0" marL="0" rtl="0" algn="l">
                        <a:spcBef>
                          <a:spcPts val="0"/>
                        </a:spcBef>
                        <a:spcAft>
                          <a:spcPts val="0"/>
                        </a:spcAft>
                        <a:buNone/>
                      </a:pPr>
                      <a:r>
                        <a:rPr lang="es" sz="1000"/>
                        <a:t>Editor</a:t>
                      </a:r>
                      <a:endParaRPr sz="1000"/>
                    </a:p>
                  </a:txBody>
                  <a:tcPr marT="63500" marB="63500" marR="63500" marL="63500"/>
                </a:tc>
                <a:tc>
                  <a:txBody>
                    <a:bodyPr/>
                    <a:lstStyle/>
                    <a:p>
                      <a:pPr indent="0" lvl="0" marL="0" rtl="0" algn="l">
                        <a:spcBef>
                          <a:spcPts val="0"/>
                        </a:spcBef>
                        <a:spcAft>
                          <a:spcPts val="0"/>
                        </a:spcAft>
                        <a:buNone/>
                      </a:pPr>
                      <a:r>
                        <a:rPr lang="es" sz="1000"/>
                        <a:t>Usuario encargado de editar tablas de atributos.</a:t>
                      </a:r>
                      <a:endParaRPr sz="1000"/>
                    </a:p>
                  </a:txBody>
                  <a:tcPr marT="63500" marB="63500" marR="63500" marL="63500"/>
                </a:tc>
                <a:tc>
                  <a:txBody>
                    <a:bodyPr/>
                    <a:lstStyle/>
                    <a:p>
                      <a:pPr indent="-292100" lvl="0" marL="457200" rtl="0" algn="l">
                        <a:spcBef>
                          <a:spcPts val="0"/>
                        </a:spcBef>
                        <a:spcAft>
                          <a:spcPts val="0"/>
                        </a:spcAft>
                        <a:buSzPts val="1000"/>
                        <a:buChar char="●"/>
                      </a:pPr>
                      <a:r>
                        <a:rPr lang="es" sz="1000"/>
                        <a:t>SELECT</a:t>
                      </a:r>
                      <a:endParaRPr sz="1000"/>
                    </a:p>
                    <a:p>
                      <a:pPr indent="-292100" lvl="0" marL="457200" rtl="0" algn="l">
                        <a:spcBef>
                          <a:spcPts val="0"/>
                        </a:spcBef>
                        <a:spcAft>
                          <a:spcPts val="0"/>
                        </a:spcAft>
                        <a:buSzPts val="1000"/>
                        <a:buChar char="●"/>
                      </a:pPr>
                      <a:r>
                        <a:rPr lang="es" sz="1000"/>
                        <a:t>INSERT</a:t>
                      </a:r>
                      <a:endParaRPr sz="1000"/>
                    </a:p>
                    <a:p>
                      <a:pPr indent="-292100" lvl="0" marL="457200" rtl="0" algn="l">
                        <a:spcBef>
                          <a:spcPts val="0"/>
                        </a:spcBef>
                        <a:spcAft>
                          <a:spcPts val="0"/>
                        </a:spcAft>
                        <a:buSzPts val="1000"/>
                        <a:buChar char="●"/>
                      </a:pPr>
                      <a:r>
                        <a:rPr lang="es" sz="1000"/>
                        <a:t>UPDATE</a:t>
                      </a:r>
                      <a:endParaRPr sz="1000"/>
                    </a:p>
                    <a:p>
                      <a:pPr indent="-292100" lvl="0" marL="457200" rtl="0" algn="l">
                        <a:spcBef>
                          <a:spcPts val="0"/>
                        </a:spcBef>
                        <a:spcAft>
                          <a:spcPts val="0"/>
                        </a:spcAft>
                        <a:buSzPts val="1000"/>
                        <a:buChar char="●"/>
                      </a:pPr>
                      <a:r>
                        <a:rPr lang="es" sz="1000"/>
                        <a:t>DELETE</a:t>
                      </a:r>
                      <a:endParaRPr sz="1000"/>
                    </a:p>
                  </a:txBody>
                  <a:tcPr marT="63500" marB="63500" marR="63500" marL="63500"/>
                </a:tc>
              </a:tr>
              <a:tr h="433350">
                <a:tc>
                  <a:txBody>
                    <a:bodyPr/>
                    <a:lstStyle/>
                    <a:p>
                      <a:pPr indent="0" lvl="0" marL="0" rtl="0" algn="l">
                        <a:spcBef>
                          <a:spcPts val="0"/>
                        </a:spcBef>
                        <a:spcAft>
                          <a:spcPts val="0"/>
                        </a:spcAft>
                        <a:buNone/>
                      </a:pPr>
                      <a:r>
                        <a:rPr lang="es" sz="1000"/>
                        <a:t>Visualizador</a:t>
                      </a:r>
                      <a:endParaRPr sz="1000"/>
                    </a:p>
                  </a:txBody>
                  <a:tcPr marT="63500" marB="63500" marR="63500" marL="63500"/>
                </a:tc>
                <a:tc>
                  <a:txBody>
                    <a:bodyPr/>
                    <a:lstStyle/>
                    <a:p>
                      <a:pPr indent="0" lvl="0" marL="0" rtl="0" algn="l">
                        <a:spcBef>
                          <a:spcPts val="0"/>
                        </a:spcBef>
                        <a:spcAft>
                          <a:spcPts val="0"/>
                        </a:spcAft>
                        <a:buNone/>
                      </a:pPr>
                      <a:r>
                        <a:rPr lang="es" sz="1000"/>
                        <a:t>Usuario con permisos de lectura de tablas de atributos.</a:t>
                      </a:r>
                      <a:endParaRPr sz="1000"/>
                    </a:p>
                  </a:txBody>
                  <a:tcPr marT="63500" marB="63500" marR="63500" marL="63500"/>
                </a:tc>
                <a:tc>
                  <a:txBody>
                    <a:bodyPr/>
                    <a:lstStyle/>
                    <a:p>
                      <a:pPr indent="-292100" lvl="0" marL="457200" rtl="0" algn="l">
                        <a:spcBef>
                          <a:spcPts val="0"/>
                        </a:spcBef>
                        <a:spcAft>
                          <a:spcPts val="0"/>
                        </a:spcAft>
                        <a:buSzPts val="1000"/>
                        <a:buChar char="●"/>
                      </a:pPr>
                      <a:r>
                        <a:rPr lang="es" sz="1000"/>
                        <a:t>SELECT</a:t>
                      </a:r>
                      <a:endParaRPr sz="1000"/>
                    </a:p>
                  </a:txBody>
                  <a:tcPr marT="63500" marB="63500" marR="63500" marL="63500"/>
                </a:tc>
              </a:tr>
            </a:tbl>
          </a:graphicData>
        </a:graphic>
      </p:graphicFrame>
      <p:sp>
        <p:nvSpPr>
          <p:cNvPr id="625" name="Google Shape;625;p84"/>
          <p:cNvSpPr txBox="1"/>
          <p:nvPr/>
        </p:nvSpPr>
        <p:spPr>
          <a:xfrm>
            <a:off x="400050" y="1186050"/>
            <a:ext cx="3000000" cy="352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300"/>
              <a:t>Usuarios y Roles</a:t>
            </a:r>
            <a:endParaRPr b="1" sz="1300"/>
          </a:p>
          <a:p>
            <a:pPr indent="0" lvl="0" marL="0" rtl="0" algn="just">
              <a:lnSpc>
                <a:spcPct val="115000"/>
              </a:lnSpc>
              <a:spcBef>
                <a:spcPts val="0"/>
              </a:spcBef>
              <a:spcAft>
                <a:spcPts val="0"/>
              </a:spcAft>
              <a:buNone/>
            </a:pPr>
            <a:r>
              <a:rPr lang="es" sz="1300"/>
              <a:t>Los privilegios determinan qué es lo que el usuario está autorizado a hacer con los datos y la base de datos. </a:t>
            </a:r>
            <a:endParaRPr sz="1300"/>
          </a:p>
          <a:p>
            <a:pPr indent="0" lvl="0" marL="0" rtl="0" algn="just">
              <a:lnSpc>
                <a:spcPct val="115000"/>
              </a:lnSpc>
              <a:spcBef>
                <a:spcPts val="0"/>
              </a:spcBef>
              <a:spcAft>
                <a:spcPts val="0"/>
              </a:spcAft>
              <a:buNone/>
            </a:pPr>
            <a:r>
              <a:t/>
            </a:r>
            <a:endParaRPr sz="1300"/>
          </a:p>
          <a:p>
            <a:pPr indent="0" lvl="0" marL="0" rtl="0" algn="just">
              <a:lnSpc>
                <a:spcPct val="115000"/>
              </a:lnSpc>
              <a:spcBef>
                <a:spcPts val="0"/>
              </a:spcBef>
              <a:spcAft>
                <a:spcPts val="0"/>
              </a:spcAft>
              <a:buNone/>
            </a:pPr>
            <a:r>
              <a:rPr lang="es" sz="1300"/>
              <a:t>Estos se Asignan según el tipo de trabajo que realiza la persona dentro de la organización respondiendo a:</a:t>
            </a:r>
            <a:endParaRPr sz="1300"/>
          </a:p>
          <a:p>
            <a:pPr indent="-311150" lvl="0" marL="457200" rtl="0" algn="just">
              <a:lnSpc>
                <a:spcPct val="115000"/>
              </a:lnSpc>
              <a:spcBef>
                <a:spcPts val="0"/>
              </a:spcBef>
              <a:spcAft>
                <a:spcPts val="0"/>
              </a:spcAft>
              <a:buSzPts val="1300"/>
              <a:buChar char="●"/>
            </a:pPr>
            <a:r>
              <a:rPr lang="es" sz="1300"/>
              <a:t>¿El usuario participa de la administración de la geodatabase?</a:t>
            </a:r>
            <a:endParaRPr sz="1300"/>
          </a:p>
          <a:p>
            <a:pPr indent="-311150" lvl="0" marL="457200" rtl="0" algn="just">
              <a:lnSpc>
                <a:spcPct val="115000"/>
              </a:lnSpc>
              <a:spcBef>
                <a:spcPts val="0"/>
              </a:spcBef>
              <a:spcAft>
                <a:spcPts val="0"/>
              </a:spcAft>
              <a:buSzPts val="1300"/>
              <a:buChar char="●"/>
            </a:pPr>
            <a:r>
              <a:rPr lang="es" sz="1300"/>
              <a:t>¿El usuario necesita editar o crear datos?</a:t>
            </a:r>
            <a:endParaRPr sz="1300"/>
          </a:p>
          <a:p>
            <a:pPr indent="-311150" lvl="0" marL="457200" rtl="0" algn="just">
              <a:lnSpc>
                <a:spcPct val="115000"/>
              </a:lnSpc>
              <a:spcBef>
                <a:spcPts val="0"/>
              </a:spcBef>
              <a:spcAft>
                <a:spcPts val="0"/>
              </a:spcAft>
              <a:buSzPts val="1300"/>
              <a:buChar char="●"/>
            </a:pPr>
            <a:r>
              <a:rPr lang="es" sz="1300"/>
              <a:t>¿El usuario sólo debe consultar los datos?</a:t>
            </a:r>
            <a:endParaRPr sz="1300"/>
          </a:p>
        </p:txBody>
      </p:sp>
      <p:sp>
        <p:nvSpPr>
          <p:cNvPr id="626" name="Google Shape;626;p84"/>
          <p:cNvSpPr txBox="1"/>
          <p:nvPr/>
        </p:nvSpPr>
        <p:spPr>
          <a:xfrm>
            <a:off x="3572700" y="470985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
        <p:nvSpPr>
          <p:cNvPr id="632" name="Google Shape;632;p85"/>
          <p:cNvSpPr txBox="1"/>
          <p:nvPr/>
        </p:nvSpPr>
        <p:spPr>
          <a:xfrm>
            <a:off x="311700" y="952575"/>
            <a:ext cx="4669800" cy="149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Creación de usuarios</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es"/>
              <a:t>Desde el Catálogo de Arcmap dirigirse a conexión de bases de datos y añadir una nueva. Si la GDB corporativa creada es de tipo “sde”, en caso que no se haya especificado otro nombre por defecto el superusuario será “sde”. La forma de conectarse fue vista en el módulo anterior de Arcpy.</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grpSp>
        <p:nvGrpSpPr>
          <p:cNvPr id="633" name="Google Shape;633;p85"/>
          <p:cNvGrpSpPr/>
          <p:nvPr/>
        </p:nvGrpSpPr>
        <p:grpSpPr>
          <a:xfrm>
            <a:off x="5248275" y="952575"/>
            <a:ext cx="3676500" cy="3657600"/>
            <a:chOff x="5248275" y="952575"/>
            <a:chExt cx="3676500" cy="3657600"/>
          </a:xfrm>
        </p:grpSpPr>
        <p:pic>
          <p:nvPicPr>
            <p:cNvPr id="634" name="Google Shape;634;p85"/>
            <p:cNvPicPr preferRelativeResize="0"/>
            <p:nvPr/>
          </p:nvPicPr>
          <p:blipFill>
            <a:blip r:embed="rId3">
              <a:alphaModFix/>
            </a:blip>
            <a:stretch>
              <a:fillRect/>
            </a:stretch>
          </p:blipFill>
          <p:spPr>
            <a:xfrm>
              <a:off x="5248275" y="952575"/>
              <a:ext cx="2057400" cy="342900"/>
            </a:xfrm>
            <a:prstGeom prst="rect">
              <a:avLst/>
            </a:prstGeom>
            <a:noFill/>
            <a:ln cap="flat" cmpd="sng" w="9525">
              <a:solidFill>
                <a:srgbClr val="000000"/>
              </a:solidFill>
              <a:prstDash val="solid"/>
              <a:round/>
              <a:headEnd len="sm" w="sm" type="none"/>
              <a:tailEnd len="sm" w="sm" type="none"/>
            </a:ln>
          </p:spPr>
        </p:pic>
        <p:pic>
          <p:nvPicPr>
            <p:cNvPr id="635" name="Google Shape;635;p85"/>
            <p:cNvPicPr preferRelativeResize="0"/>
            <p:nvPr/>
          </p:nvPicPr>
          <p:blipFill>
            <a:blip r:embed="rId4">
              <a:alphaModFix/>
            </a:blip>
            <a:stretch>
              <a:fillRect/>
            </a:stretch>
          </p:blipFill>
          <p:spPr>
            <a:xfrm>
              <a:off x="5248275" y="1381200"/>
              <a:ext cx="3676500" cy="2605202"/>
            </a:xfrm>
            <a:prstGeom prst="rect">
              <a:avLst/>
            </a:prstGeom>
            <a:noFill/>
            <a:ln cap="flat" cmpd="sng" w="9525">
              <a:solidFill>
                <a:srgbClr val="000000"/>
              </a:solidFill>
              <a:prstDash val="solid"/>
              <a:round/>
              <a:headEnd len="sm" w="sm" type="none"/>
              <a:tailEnd len="sm" w="sm" type="none"/>
            </a:ln>
          </p:spPr>
        </p:pic>
        <p:pic>
          <p:nvPicPr>
            <p:cNvPr id="636" name="Google Shape;636;p85"/>
            <p:cNvPicPr preferRelativeResize="0"/>
            <p:nvPr/>
          </p:nvPicPr>
          <p:blipFill>
            <a:blip r:embed="rId5">
              <a:alphaModFix/>
            </a:blip>
            <a:stretch>
              <a:fillRect/>
            </a:stretch>
          </p:blipFill>
          <p:spPr>
            <a:xfrm>
              <a:off x="5248275" y="4114875"/>
              <a:ext cx="2057400" cy="495300"/>
            </a:xfrm>
            <a:prstGeom prst="rect">
              <a:avLst/>
            </a:prstGeom>
            <a:noFill/>
            <a:ln cap="flat" cmpd="sng" w="9525">
              <a:solidFill>
                <a:srgbClr val="000000"/>
              </a:solidFill>
              <a:prstDash val="solid"/>
              <a:round/>
              <a:headEnd len="sm" w="sm" type="none"/>
              <a:tailEnd len="sm" w="sm" type="none"/>
            </a:ln>
          </p:spPr>
        </p:pic>
      </p:grpSp>
      <p:pic>
        <p:nvPicPr>
          <p:cNvPr id="637" name="Google Shape;637;p85"/>
          <p:cNvPicPr preferRelativeResize="0"/>
          <p:nvPr/>
        </p:nvPicPr>
        <p:blipFill>
          <a:blip r:embed="rId6">
            <a:alphaModFix/>
          </a:blip>
          <a:stretch>
            <a:fillRect/>
          </a:stretch>
        </p:blipFill>
        <p:spPr>
          <a:xfrm>
            <a:off x="373425" y="2777150"/>
            <a:ext cx="4546349" cy="1942475"/>
          </a:xfrm>
          <a:prstGeom prst="rect">
            <a:avLst/>
          </a:prstGeom>
          <a:noFill/>
          <a:ln>
            <a:noFill/>
          </a:ln>
        </p:spPr>
      </p:pic>
      <p:sp>
        <p:nvSpPr>
          <p:cNvPr id="638" name="Google Shape;638;p85"/>
          <p:cNvSpPr txBox="1"/>
          <p:nvPr/>
        </p:nvSpPr>
        <p:spPr>
          <a:xfrm>
            <a:off x="641675" y="471962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
        <p:nvSpPr>
          <p:cNvPr id="644" name="Google Shape;644;p86"/>
          <p:cNvSpPr txBox="1"/>
          <p:nvPr/>
        </p:nvSpPr>
        <p:spPr>
          <a:xfrm>
            <a:off x="311700" y="1186050"/>
            <a:ext cx="5355600" cy="182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solidFill>
                  <a:schemeClr val="dk1"/>
                </a:solidFill>
              </a:rPr>
              <a:t>Creación de usuarios y roles</a:t>
            </a:r>
            <a:endParaRPr b="1">
              <a:solidFill>
                <a:schemeClr val="dk1"/>
              </a:solidFill>
            </a:endParaRPr>
          </a:p>
          <a:p>
            <a:pPr indent="0" lvl="0" marL="0" rtl="0" algn="just">
              <a:spcBef>
                <a:spcPts val="0"/>
              </a:spcBef>
              <a:spcAft>
                <a:spcPts val="0"/>
              </a:spcAft>
              <a:buClr>
                <a:schemeClr val="dk1"/>
              </a:buClr>
              <a:buSzPts val="1100"/>
              <a:buFont typeface="Arial"/>
              <a:buNone/>
            </a:pPr>
            <a:r>
              <a:t/>
            </a:r>
            <a:endParaRPr b="1">
              <a:solidFill>
                <a:schemeClr val="dk1"/>
              </a:solidFill>
            </a:endParaRPr>
          </a:p>
          <a:p>
            <a:pPr indent="0" lvl="0" marL="0" rtl="0" algn="just">
              <a:lnSpc>
                <a:spcPct val="115000"/>
              </a:lnSpc>
              <a:spcBef>
                <a:spcPts val="0"/>
              </a:spcBef>
              <a:spcAft>
                <a:spcPts val="0"/>
              </a:spcAft>
              <a:buNone/>
            </a:pPr>
            <a:r>
              <a:rPr lang="es" sz="1300"/>
              <a:t>Establecida la conexión a la GDB corporativa se puede acceder al panel de administración para la creación de usuarios y roles. Se debe tener en cuenta que cada usuario tiene asociado un rol, es decir, varios usuarios pueden pertenecer a un rol en particular.</a:t>
            </a:r>
            <a:endParaRPr b="1" sz="1300"/>
          </a:p>
        </p:txBody>
      </p:sp>
      <p:graphicFrame>
        <p:nvGraphicFramePr>
          <p:cNvPr id="645" name="Google Shape;645;p86"/>
          <p:cNvGraphicFramePr/>
          <p:nvPr/>
        </p:nvGraphicFramePr>
        <p:xfrm>
          <a:off x="6343650" y="1186050"/>
          <a:ext cx="3000000" cy="3000000"/>
        </p:xfrm>
        <a:graphic>
          <a:graphicData uri="http://schemas.openxmlformats.org/drawingml/2006/table">
            <a:tbl>
              <a:tblPr>
                <a:noFill/>
                <a:tableStyleId>{C996B738-12FB-475D-9A82-AA4B18413E48}</a:tableStyleId>
              </a:tblPr>
              <a:tblGrid>
                <a:gridCol w="1019175"/>
                <a:gridCol w="876300"/>
              </a:tblGrid>
              <a:tr h="304800">
                <a:tc>
                  <a:txBody>
                    <a:bodyPr/>
                    <a:lstStyle/>
                    <a:p>
                      <a:pPr indent="0" lvl="0" marL="0" rtl="0" algn="ctr">
                        <a:spcBef>
                          <a:spcPts val="0"/>
                        </a:spcBef>
                        <a:spcAft>
                          <a:spcPts val="0"/>
                        </a:spcAft>
                        <a:buNone/>
                      </a:pPr>
                      <a:r>
                        <a:rPr b="1" lang="es" sz="1100"/>
                        <a:t>Rol</a:t>
                      </a:r>
                      <a:endParaRPr b="1" sz="1100"/>
                    </a:p>
                  </a:txBody>
                  <a:tcPr marT="63500" marB="63500" marR="63500" marL="63500"/>
                </a:tc>
                <a:tc>
                  <a:txBody>
                    <a:bodyPr/>
                    <a:lstStyle/>
                    <a:p>
                      <a:pPr indent="0" lvl="0" marL="0" rtl="0" algn="ctr">
                        <a:spcBef>
                          <a:spcPts val="0"/>
                        </a:spcBef>
                        <a:spcAft>
                          <a:spcPts val="0"/>
                        </a:spcAft>
                        <a:buNone/>
                      </a:pPr>
                      <a:r>
                        <a:rPr b="1" lang="es" sz="1100"/>
                        <a:t>Usuario</a:t>
                      </a:r>
                      <a:endParaRPr b="1" sz="1100"/>
                    </a:p>
                  </a:txBody>
                  <a:tcPr marT="63500" marB="63500" marR="63500" marL="63500"/>
                </a:tc>
              </a:tr>
              <a:tr h="304800">
                <a:tc>
                  <a:txBody>
                    <a:bodyPr/>
                    <a:lstStyle/>
                    <a:p>
                      <a:pPr indent="0" lvl="0" marL="0" rtl="0" algn="l">
                        <a:spcBef>
                          <a:spcPts val="0"/>
                        </a:spcBef>
                        <a:spcAft>
                          <a:spcPts val="0"/>
                        </a:spcAft>
                        <a:buNone/>
                      </a:pPr>
                      <a:r>
                        <a:rPr lang="es" sz="1100"/>
                        <a:t>Creador</a:t>
                      </a:r>
                      <a:endParaRPr sz="1100"/>
                    </a:p>
                  </a:txBody>
                  <a:tcPr marT="63500" marB="63500" marR="63500" marL="63500"/>
                </a:tc>
                <a:tc>
                  <a:txBody>
                    <a:bodyPr/>
                    <a:lstStyle/>
                    <a:p>
                      <a:pPr indent="0" lvl="0" marL="0" rtl="0" algn="l">
                        <a:spcBef>
                          <a:spcPts val="0"/>
                        </a:spcBef>
                        <a:spcAft>
                          <a:spcPts val="0"/>
                        </a:spcAft>
                        <a:buNone/>
                      </a:pPr>
                      <a:r>
                        <a:rPr lang="es" sz="1100"/>
                        <a:t>creator</a:t>
                      </a:r>
                      <a:endParaRPr sz="1100"/>
                    </a:p>
                  </a:txBody>
                  <a:tcPr marT="63500" marB="63500" marR="63500" marL="63500"/>
                </a:tc>
              </a:tr>
              <a:tr h="304800">
                <a:tc rowSpan="2">
                  <a:txBody>
                    <a:bodyPr/>
                    <a:lstStyle/>
                    <a:p>
                      <a:pPr indent="0" lvl="0" marL="0" rtl="0" algn="l">
                        <a:spcBef>
                          <a:spcPts val="0"/>
                        </a:spcBef>
                        <a:spcAft>
                          <a:spcPts val="0"/>
                        </a:spcAft>
                        <a:buNone/>
                      </a:pPr>
                      <a:r>
                        <a:rPr lang="es" sz="1100"/>
                        <a:t>Editor</a:t>
                      </a:r>
                      <a:endParaRPr sz="1100"/>
                    </a:p>
                  </a:txBody>
                  <a:tcPr marT="63500" marB="63500" marR="63500" marL="63500"/>
                </a:tc>
                <a:tc>
                  <a:txBody>
                    <a:bodyPr/>
                    <a:lstStyle/>
                    <a:p>
                      <a:pPr indent="0" lvl="0" marL="0" rtl="0" algn="l">
                        <a:spcBef>
                          <a:spcPts val="0"/>
                        </a:spcBef>
                        <a:spcAft>
                          <a:spcPts val="0"/>
                        </a:spcAft>
                        <a:buNone/>
                      </a:pPr>
                      <a:r>
                        <a:rPr lang="es" sz="1100"/>
                        <a:t>editor_1</a:t>
                      </a:r>
                      <a:endParaRPr sz="1100"/>
                    </a:p>
                  </a:txBody>
                  <a:tcPr marT="63500" marB="63500" marR="63500" marL="63500"/>
                </a:tc>
              </a:tr>
              <a:tr h="304800">
                <a:tc vMerge="1"/>
                <a:tc>
                  <a:txBody>
                    <a:bodyPr/>
                    <a:lstStyle/>
                    <a:p>
                      <a:pPr indent="0" lvl="0" marL="0" rtl="0" algn="l">
                        <a:spcBef>
                          <a:spcPts val="0"/>
                        </a:spcBef>
                        <a:spcAft>
                          <a:spcPts val="0"/>
                        </a:spcAft>
                        <a:buNone/>
                      </a:pPr>
                      <a:r>
                        <a:rPr lang="es" sz="1100"/>
                        <a:t>editor_2</a:t>
                      </a:r>
                      <a:endParaRPr sz="1100"/>
                    </a:p>
                  </a:txBody>
                  <a:tcPr marT="63500" marB="63500" marR="63500" marL="63500"/>
                </a:tc>
              </a:tr>
              <a:tr h="304800">
                <a:tc rowSpan="3">
                  <a:txBody>
                    <a:bodyPr/>
                    <a:lstStyle/>
                    <a:p>
                      <a:pPr indent="0" lvl="0" marL="0" rtl="0" algn="l">
                        <a:spcBef>
                          <a:spcPts val="0"/>
                        </a:spcBef>
                        <a:spcAft>
                          <a:spcPts val="0"/>
                        </a:spcAft>
                        <a:buNone/>
                      </a:pPr>
                      <a:r>
                        <a:rPr lang="es" sz="1100"/>
                        <a:t>Visualizador</a:t>
                      </a:r>
                      <a:endParaRPr sz="1100"/>
                    </a:p>
                  </a:txBody>
                  <a:tcPr marT="63500" marB="63500" marR="63500" marL="63500"/>
                </a:tc>
                <a:tc>
                  <a:txBody>
                    <a:bodyPr/>
                    <a:lstStyle/>
                    <a:p>
                      <a:pPr indent="0" lvl="0" marL="0" rtl="0" algn="l">
                        <a:spcBef>
                          <a:spcPts val="0"/>
                        </a:spcBef>
                        <a:spcAft>
                          <a:spcPts val="0"/>
                        </a:spcAft>
                        <a:buNone/>
                      </a:pPr>
                      <a:r>
                        <a:rPr lang="es" sz="1100"/>
                        <a:t>visual_1</a:t>
                      </a:r>
                      <a:endParaRPr sz="1100"/>
                    </a:p>
                  </a:txBody>
                  <a:tcPr marT="63500" marB="63500" marR="63500" marL="63500"/>
                </a:tc>
              </a:tr>
              <a:tr h="304800">
                <a:tc vMerge="1"/>
                <a:tc>
                  <a:txBody>
                    <a:bodyPr/>
                    <a:lstStyle/>
                    <a:p>
                      <a:pPr indent="0" lvl="0" marL="0" rtl="0" algn="l">
                        <a:spcBef>
                          <a:spcPts val="0"/>
                        </a:spcBef>
                        <a:spcAft>
                          <a:spcPts val="0"/>
                        </a:spcAft>
                        <a:buNone/>
                      </a:pPr>
                      <a:r>
                        <a:rPr lang="es" sz="1100"/>
                        <a:t>visual_2</a:t>
                      </a:r>
                      <a:endParaRPr sz="1100"/>
                    </a:p>
                  </a:txBody>
                  <a:tcPr marT="63500" marB="63500" marR="63500" marL="63500"/>
                </a:tc>
              </a:tr>
              <a:tr h="304800">
                <a:tc vMerge="1"/>
                <a:tc>
                  <a:txBody>
                    <a:bodyPr/>
                    <a:lstStyle/>
                    <a:p>
                      <a:pPr indent="0" lvl="0" marL="0" rtl="0" algn="l">
                        <a:spcBef>
                          <a:spcPts val="0"/>
                        </a:spcBef>
                        <a:spcAft>
                          <a:spcPts val="0"/>
                        </a:spcAft>
                        <a:buNone/>
                      </a:pPr>
                      <a:r>
                        <a:rPr lang="es" sz="1100"/>
                        <a:t>visual_3</a:t>
                      </a:r>
                      <a:endParaRPr sz="1100"/>
                    </a:p>
                  </a:txBody>
                  <a:tcPr marT="63500" marB="63500" marR="63500" marL="63500"/>
                </a:tc>
              </a:tr>
            </a:tbl>
          </a:graphicData>
        </a:graphic>
      </p:graphicFrame>
      <p:sp>
        <p:nvSpPr>
          <p:cNvPr id="646" name="Google Shape;646;p86"/>
          <p:cNvSpPr txBox="1"/>
          <p:nvPr/>
        </p:nvSpPr>
        <p:spPr>
          <a:xfrm>
            <a:off x="6343650" y="34879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t>Buenas prácticas en manejo y acceso de datos</a:t>
            </a:r>
            <a:endParaRPr b="1" sz="2000"/>
          </a:p>
        </p:txBody>
      </p:sp>
      <p:pic>
        <p:nvPicPr>
          <p:cNvPr id="652" name="Google Shape;652;p87"/>
          <p:cNvPicPr preferRelativeResize="0"/>
          <p:nvPr/>
        </p:nvPicPr>
        <p:blipFill>
          <a:blip r:embed="rId3">
            <a:alphaModFix/>
          </a:blip>
          <a:stretch>
            <a:fillRect/>
          </a:stretch>
        </p:blipFill>
        <p:spPr>
          <a:xfrm>
            <a:off x="590550" y="1343025"/>
            <a:ext cx="3571875" cy="2457450"/>
          </a:xfrm>
          <a:prstGeom prst="rect">
            <a:avLst/>
          </a:prstGeom>
          <a:noFill/>
          <a:ln cap="flat" cmpd="sng" w="9525">
            <a:solidFill>
              <a:srgbClr val="000000"/>
            </a:solidFill>
            <a:prstDash val="solid"/>
            <a:round/>
            <a:headEnd len="sm" w="sm" type="none"/>
            <a:tailEnd len="sm" w="sm" type="none"/>
          </a:ln>
        </p:spPr>
      </p:pic>
      <p:pic>
        <p:nvPicPr>
          <p:cNvPr id="653" name="Google Shape;653;p87"/>
          <p:cNvPicPr preferRelativeResize="0"/>
          <p:nvPr/>
        </p:nvPicPr>
        <p:blipFill>
          <a:blip r:embed="rId4">
            <a:alphaModFix/>
          </a:blip>
          <a:stretch>
            <a:fillRect/>
          </a:stretch>
        </p:blipFill>
        <p:spPr>
          <a:xfrm>
            <a:off x="4714875" y="1189175"/>
            <a:ext cx="3514725" cy="3181350"/>
          </a:xfrm>
          <a:prstGeom prst="rect">
            <a:avLst/>
          </a:prstGeom>
          <a:noFill/>
          <a:ln cap="flat" cmpd="sng" w="9525">
            <a:solidFill>
              <a:srgbClr val="000000"/>
            </a:solidFill>
            <a:prstDash val="solid"/>
            <a:round/>
            <a:headEnd len="sm" w="sm" type="none"/>
            <a:tailEnd len="sm" w="sm" type="none"/>
          </a:ln>
        </p:spPr>
      </p:pic>
      <p:sp>
        <p:nvSpPr>
          <p:cNvPr id="654" name="Google Shape;654;p87"/>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8"/>
          <p:cNvSpPr txBox="1"/>
          <p:nvPr/>
        </p:nvSpPr>
        <p:spPr>
          <a:xfrm>
            <a:off x="476250" y="1343025"/>
            <a:ext cx="8191500" cy="320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CreateDatabaseUser_management</a:t>
            </a:r>
            <a:r>
              <a:rPr lang="es"/>
              <a:t>(input_database, {user_authentication_type}, user_name, {user_password}, {role}, {tablespace_name})</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b="1" lang="es" sz="1200"/>
              <a:t># Importar biblioteca</a:t>
            </a:r>
            <a:endParaRPr b="1" sz="1200"/>
          </a:p>
          <a:p>
            <a:pPr indent="0" lvl="0" marL="0" rtl="0" algn="just">
              <a:spcBef>
                <a:spcPts val="0"/>
              </a:spcBef>
              <a:spcAft>
                <a:spcPts val="0"/>
              </a:spcAft>
              <a:buClr>
                <a:schemeClr val="dk1"/>
              </a:buClr>
              <a:buSzPts val="1100"/>
              <a:buFont typeface="Arial"/>
              <a:buNone/>
            </a:pPr>
            <a:r>
              <a:rPr lang="es" sz="1200"/>
              <a:t>import arcpy</a:t>
            </a:r>
            <a:endParaRPr sz="1200"/>
          </a:p>
          <a:p>
            <a:pPr indent="0" lvl="0" marL="0" rtl="0" algn="just">
              <a:spcBef>
                <a:spcPts val="0"/>
              </a:spcBef>
              <a:spcAft>
                <a:spcPts val="0"/>
              </a:spcAft>
              <a:buClr>
                <a:schemeClr val="dk1"/>
              </a:buClr>
              <a:buSzPts val="1100"/>
              <a:buFont typeface="Arial"/>
              <a:buNone/>
            </a:pPr>
            <a:r>
              <a:rPr b="1" lang="es" sz="1200"/>
              <a:t># Conectar a GDB</a:t>
            </a:r>
            <a:endParaRPr b="1" sz="1200"/>
          </a:p>
          <a:p>
            <a:pPr indent="0" lvl="0" marL="0" rtl="0" algn="just">
              <a:spcBef>
                <a:spcPts val="0"/>
              </a:spcBef>
              <a:spcAft>
                <a:spcPts val="0"/>
              </a:spcAft>
              <a:buClr>
                <a:schemeClr val="dk1"/>
              </a:buClr>
              <a:buSzPts val="1100"/>
              <a:buFont typeface="Arial"/>
              <a:buNone/>
            </a:pPr>
            <a:r>
              <a:rPr lang="es" sz="1200"/>
              <a:t>arcpy.CreateDatabaseConnection_management("C:/connections", "pgconn.sde", "POSTGRESQL", myserver, mypgdb, "DATABASE_AUTH", "ela", "3L@pwd", "SAVE_USERNAME")</a:t>
            </a:r>
            <a:endParaRPr sz="1200"/>
          </a:p>
          <a:p>
            <a:pPr indent="0" lvl="0" marL="0" rtl="0" algn="just">
              <a:spcBef>
                <a:spcPts val="0"/>
              </a:spcBef>
              <a:spcAft>
                <a:spcPts val="0"/>
              </a:spcAft>
              <a:buClr>
                <a:schemeClr val="dk1"/>
              </a:buClr>
              <a:buSzPts val="1100"/>
              <a:buFont typeface="Arial"/>
              <a:buNone/>
            </a:pPr>
            <a:r>
              <a:rPr b="1" lang="es" sz="1200"/>
              <a:t># Crear Usuario</a:t>
            </a:r>
            <a:endParaRPr b="1" sz="1200"/>
          </a:p>
          <a:p>
            <a:pPr indent="0" lvl="0" marL="0" rtl="0" algn="just">
              <a:spcBef>
                <a:spcPts val="0"/>
              </a:spcBef>
              <a:spcAft>
                <a:spcPts val="0"/>
              </a:spcAft>
              <a:buNone/>
            </a:pPr>
            <a:r>
              <a:rPr lang="es" sz="1200"/>
              <a:t>arcpy.CreateDatabaseUser_management("C:/connections/pgconn.sde", "DATABASE_USER", "dataowner", "N0look")</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u="sng">
                <a:hlinkClick r:id="rId3"/>
              </a:rPr>
              <a:t>Revisar Documentación</a:t>
            </a:r>
            <a:endParaRPr sz="1600"/>
          </a:p>
        </p:txBody>
      </p:sp>
      <p:sp>
        <p:nvSpPr>
          <p:cNvPr id="660" name="Google Shape;660;p8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nvSpPr>
        <p:spPr>
          <a:xfrm>
            <a:off x="4191000" y="1071750"/>
            <a:ext cx="4448100" cy="372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CreateRole_management</a:t>
            </a:r>
            <a:r>
              <a:rPr lang="es"/>
              <a:t>(input_database, role, {grant_revoke}, {user_name})</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b="1" lang="es" sz="1200">
                <a:solidFill>
                  <a:schemeClr val="dk1"/>
                </a:solidFill>
              </a:rPr>
              <a:t># Ejemplo 1:  Importar biblioteca</a:t>
            </a:r>
            <a:endParaRPr sz="1200"/>
          </a:p>
          <a:p>
            <a:pPr indent="0" lvl="0" marL="0" rtl="0" algn="just">
              <a:spcBef>
                <a:spcPts val="0"/>
              </a:spcBef>
              <a:spcAft>
                <a:spcPts val="0"/>
              </a:spcAft>
              <a:buClr>
                <a:schemeClr val="dk1"/>
              </a:buClr>
              <a:buSzPts val="1100"/>
              <a:buFont typeface="Arial"/>
              <a:buNone/>
            </a:pPr>
            <a:r>
              <a:rPr lang="es" sz="1200"/>
              <a:t>import arcpy</a:t>
            </a:r>
            <a:endParaRPr sz="1200"/>
          </a:p>
          <a:p>
            <a:pPr indent="0" lvl="0" marL="0" rtl="0" algn="just">
              <a:spcBef>
                <a:spcPts val="0"/>
              </a:spcBef>
              <a:spcAft>
                <a:spcPts val="0"/>
              </a:spcAft>
              <a:buClr>
                <a:schemeClr val="dk1"/>
              </a:buClr>
              <a:buSzPts val="1100"/>
              <a:buFont typeface="Arial"/>
              <a:buNone/>
            </a:pPr>
            <a:r>
              <a:t/>
            </a:r>
            <a:endParaRPr sz="1200"/>
          </a:p>
          <a:p>
            <a:pPr indent="0" lvl="0" marL="0" rtl="0" algn="just">
              <a:spcBef>
                <a:spcPts val="0"/>
              </a:spcBef>
              <a:spcAft>
                <a:spcPts val="0"/>
              </a:spcAft>
              <a:buClr>
                <a:schemeClr val="dk1"/>
              </a:buClr>
              <a:buSzPts val="1100"/>
              <a:buFont typeface="Arial"/>
              <a:buNone/>
            </a:pPr>
            <a:r>
              <a:rPr lang="es" sz="1200"/>
              <a:t>arcpy.CreateRole_management("C:\\dbconnections\\db_postg.sde", "drafters", "GRANT", "eng1,eng2")</a:t>
            </a:r>
            <a:endParaRPr sz="1200"/>
          </a:p>
          <a:p>
            <a:pPr indent="0" lvl="0" marL="0" rtl="0" algn="just">
              <a:spcBef>
                <a:spcPts val="0"/>
              </a:spcBef>
              <a:spcAft>
                <a:spcPts val="0"/>
              </a:spcAft>
              <a:buNone/>
            </a:pPr>
            <a:r>
              <a:t/>
            </a:r>
            <a:endParaRPr sz="1200"/>
          </a:p>
          <a:p>
            <a:pPr indent="0" lvl="0" marL="0" rtl="0" algn="just">
              <a:spcBef>
                <a:spcPts val="0"/>
              </a:spcBef>
              <a:spcAft>
                <a:spcPts val="0"/>
              </a:spcAft>
              <a:buClr>
                <a:schemeClr val="dk1"/>
              </a:buClr>
              <a:buSzPts val="1100"/>
              <a:buFont typeface="Arial"/>
              <a:buNone/>
            </a:pPr>
            <a:r>
              <a:rPr b="1" lang="es" sz="1200">
                <a:solidFill>
                  <a:schemeClr val="dk1"/>
                </a:solidFill>
              </a:rPr>
              <a:t># Ejemplo 2: Importar biblioteca</a:t>
            </a:r>
            <a:endParaRPr sz="1200"/>
          </a:p>
          <a:p>
            <a:pPr indent="0" lvl="0" marL="0" rtl="0" algn="just">
              <a:spcBef>
                <a:spcPts val="0"/>
              </a:spcBef>
              <a:spcAft>
                <a:spcPts val="0"/>
              </a:spcAft>
              <a:buClr>
                <a:schemeClr val="dk1"/>
              </a:buClr>
              <a:buSzPts val="1100"/>
              <a:buFont typeface="Arial"/>
              <a:buNone/>
            </a:pPr>
            <a:r>
              <a:rPr lang="es" sz="1200"/>
              <a:t>import arcpy</a:t>
            </a:r>
            <a:endParaRPr sz="1200"/>
          </a:p>
          <a:p>
            <a:pPr indent="0" lvl="0" marL="0" rtl="0" algn="just">
              <a:spcBef>
                <a:spcPts val="0"/>
              </a:spcBef>
              <a:spcAft>
                <a:spcPts val="0"/>
              </a:spcAft>
              <a:buClr>
                <a:schemeClr val="dk1"/>
              </a:buClr>
              <a:buSzPts val="1100"/>
              <a:buFont typeface="Arial"/>
              <a:buNone/>
            </a:pPr>
            <a:r>
              <a:t/>
            </a:r>
            <a:endParaRPr sz="1200"/>
          </a:p>
          <a:p>
            <a:pPr indent="0" lvl="0" marL="0" rtl="0" algn="just">
              <a:spcBef>
                <a:spcPts val="0"/>
              </a:spcBef>
              <a:spcAft>
                <a:spcPts val="0"/>
              </a:spcAft>
              <a:buClr>
                <a:schemeClr val="dk1"/>
              </a:buClr>
              <a:buSzPts val="1100"/>
              <a:buFont typeface="Arial"/>
              <a:buNone/>
            </a:pPr>
            <a:r>
              <a:rPr lang="es" sz="1200"/>
              <a:t>arcpy.CreateRole_management("D:\\myconnectionfiles\\mygdb.sde", "creators", "REVOKE", "intern1,intern2,intern3")</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a:t>¿En qué se diferencian?</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es" sz="1200" u="sng">
                <a:solidFill>
                  <a:schemeClr val="hlink"/>
                </a:solidFill>
                <a:hlinkClick r:id="rId3"/>
              </a:rPr>
              <a:t>Revisar Documentación</a:t>
            </a:r>
            <a:endParaRPr sz="1200"/>
          </a:p>
        </p:txBody>
      </p:sp>
      <p:sp>
        <p:nvSpPr>
          <p:cNvPr id="666" name="Google Shape;666;p8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pic>
        <p:nvPicPr>
          <p:cNvPr id="667" name="Google Shape;667;p89"/>
          <p:cNvPicPr preferRelativeResize="0"/>
          <p:nvPr/>
        </p:nvPicPr>
        <p:blipFill>
          <a:blip r:embed="rId4">
            <a:alphaModFix/>
          </a:blip>
          <a:stretch>
            <a:fillRect/>
          </a:stretch>
        </p:blipFill>
        <p:spPr>
          <a:xfrm>
            <a:off x="428625" y="1238250"/>
            <a:ext cx="3533775" cy="2667000"/>
          </a:xfrm>
          <a:prstGeom prst="rect">
            <a:avLst/>
          </a:prstGeom>
          <a:noFill/>
          <a:ln cap="flat" cmpd="sng" w="9525">
            <a:solidFill>
              <a:srgbClr val="000000"/>
            </a:solidFill>
            <a:prstDash val="solid"/>
            <a:round/>
            <a:headEnd len="sm" w="sm" type="none"/>
            <a:tailEnd len="sm" w="sm" type="none"/>
          </a:ln>
        </p:spPr>
      </p:pic>
      <p:sp>
        <p:nvSpPr>
          <p:cNvPr id="668" name="Google Shape;668;p89"/>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0"/>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
        <p:nvSpPr>
          <p:cNvPr id="674" name="Google Shape;674;p90"/>
          <p:cNvSpPr txBox="1"/>
          <p:nvPr/>
        </p:nvSpPr>
        <p:spPr>
          <a:xfrm>
            <a:off x="311700" y="1186050"/>
            <a:ext cx="5355600" cy="322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Asignación de privilegios</a:t>
            </a:r>
            <a:endParaRPr b="1"/>
          </a:p>
          <a:p>
            <a:pPr indent="0" lvl="0" marL="0" rtl="0" algn="just">
              <a:spcBef>
                <a:spcPts val="0"/>
              </a:spcBef>
              <a:spcAft>
                <a:spcPts val="0"/>
              </a:spcAft>
              <a:buNone/>
            </a:pPr>
            <a:r>
              <a:t/>
            </a:r>
            <a:endParaRPr b="1"/>
          </a:p>
          <a:p>
            <a:pPr indent="-311150" lvl="0" marL="457200" rtl="0" algn="just">
              <a:lnSpc>
                <a:spcPct val="115000"/>
              </a:lnSpc>
              <a:spcBef>
                <a:spcPts val="0"/>
              </a:spcBef>
              <a:spcAft>
                <a:spcPts val="0"/>
              </a:spcAft>
              <a:buSzPts val="1300"/>
              <a:buChar char="●"/>
            </a:pPr>
            <a:r>
              <a:rPr lang="es" sz="1300"/>
              <a:t>Se probará estableciendo una nueva conexión con las credenciales correspondientes a un usuario </a:t>
            </a:r>
            <a:r>
              <a:rPr b="1" lang="es" sz="1300"/>
              <a:t>creator</a:t>
            </a:r>
            <a:r>
              <a:rPr lang="es" sz="1300"/>
              <a:t>. </a:t>
            </a:r>
            <a:endParaRPr sz="1300"/>
          </a:p>
          <a:p>
            <a:pPr indent="0" lvl="0" marL="457200" rtl="0" algn="just">
              <a:lnSpc>
                <a:spcPct val="115000"/>
              </a:lnSpc>
              <a:spcBef>
                <a:spcPts val="0"/>
              </a:spcBef>
              <a:spcAft>
                <a:spcPts val="0"/>
              </a:spcAft>
              <a:buNone/>
            </a:pPr>
            <a:r>
              <a:t/>
            </a:r>
            <a:endParaRPr sz="1300"/>
          </a:p>
          <a:p>
            <a:pPr indent="-311150" lvl="0" marL="457200" rtl="0" algn="just">
              <a:lnSpc>
                <a:spcPct val="115000"/>
              </a:lnSpc>
              <a:spcBef>
                <a:spcPts val="0"/>
              </a:spcBef>
              <a:spcAft>
                <a:spcPts val="0"/>
              </a:spcAft>
              <a:buSzPts val="1300"/>
              <a:buChar char="●"/>
            </a:pPr>
            <a:r>
              <a:rPr lang="es" sz="1300"/>
              <a:t>Con este usuario se realiza la creación de esquemas. </a:t>
            </a:r>
            <a:endParaRPr sz="1300"/>
          </a:p>
          <a:p>
            <a:pPr indent="0" lvl="0" marL="457200" rtl="0" algn="just">
              <a:lnSpc>
                <a:spcPct val="115000"/>
              </a:lnSpc>
              <a:spcBef>
                <a:spcPts val="0"/>
              </a:spcBef>
              <a:spcAft>
                <a:spcPts val="0"/>
              </a:spcAft>
              <a:buNone/>
            </a:pPr>
            <a:r>
              <a:t/>
            </a:r>
            <a:endParaRPr sz="1300"/>
          </a:p>
          <a:p>
            <a:pPr indent="-311150" lvl="0" marL="457200" rtl="0" algn="just">
              <a:lnSpc>
                <a:spcPct val="115000"/>
              </a:lnSpc>
              <a:spcBef>
                <a:spcPts val="0"/>
              </a:spcBef>
              <a:spcAft>
                <a:spcPts val="0"/>
              </a:spcAft>
              <a:buSzPts val="1300"/>
              <a:buChar char="●"/>
            </a:pPr>
            <a:r>
              <a:rPr lang="es" sz="1300"/>
              <a:t>Para ello se debe tener en cuenta:</a:t>
            </a:r>
            <a:endParaRPr sz="1300"/>
          </a:p>
          <a:p>
            <a:pPr indent="-311150" lvl="1" marL="914400" rtl="0" algn="just">
              <a:lnSpc>
                <a:spcPct val="115000"/>
              </a:lnSpc>
              <a:spcBef>
                <a:spcPts val="0"/>
              </a:spcBef>
              <a:spcAft>
                <a:spcPts val="0"/>
              </a:spcAft>
              <a:buSzPts val="1300"/>
              <a:buChar char="○"/>
            </a:pPr>
            <a:r>
              <a:rPr lang="es" sz="1300"/>
              <a:t>El usuario </a:t>
            </a:r>
            <a:r>
              <a:rPr b="1" lang="es" sz="1300"/>
              <a:t>creator</a:t>
            </a:r>
            <a:r>
              <a:rPr lang="es" sz="1300"/>
              <a:t> podrá crear, eliminar información y esquemas, además de administrar privilegios de usuarios.</a:t>
            </a:r>
            <a:endParaRPr sz="1300"/>
          </a:p>
          <a:p>
            <a:pPr indent="-311150" lvl="1" marL="914400" rtl="0" algn="just">
              <a:lnSpc>
                <a:spcPct val="115000"/>
              </a:lnSpc>
              <a:spcBef>
                <a:spcPts val="0"/>
              </a:spcBef>
              <a:spcAft>
                <a:spcPts val="0"/>
              </a:spcAft>
              <a:buSzPts val="1300"/>
              <a:buChar char="○"/>
            </a:pPr>
            <a:r>
              <a:rPr lang="es" sz="1300"/>
              <a:t>El administrador </a:t>
            </a:r>
            <a:r>
              <a:rPr b="1" lang="es" sz="1300"/>
              <a:t>SDE</a:t>
            </a:r>
            <a:r>
              <a:rPr lang="es" sz="1300"/>
              <a:t> podrá crear, eliminar información y esquemas administradas por el </a:t>
            </a:r>
            <a:r>
              <a:rPr b="1" lang="es" sz="1300"/>
              <a:t>creator</a:t>
            </a:r>
            <a:r>
              <a:rPr lang="es" sz="1300"/>
              <a:t>, pero </a:t>
            </a:r>
            <a:r>
              <a:rPr b="1" lang="es" sz="1300"/>
              <a:t>no</a:t>
            </a:r>
            <a:r>
              <a:rPr lang="es" sz="1300"/>
              <a:t> administrar privilegios de otros usuarios.</a:t>
            </a:r>
            <a:endParaRPr sz="1300"/>
          </a:p>
        </p:txBody>
      </p:sp>
      <p:graphicFrame>
        <p:nvGraphicFramePr>
          <p:cNvPr id="675" name="Google Shape;675;p90"/>
          <p:cNvGraphicFramePr/>
          <p:nvPr/>
        </p:nvGraphicFramePr>
        <p:xfrm>
          <a:off x="6343650" y="1186050"/>
          <a:ext cx="3000000" cy="3000000"/>
        </p:xfrm>
        <a:graphic>
          <a:graphicData uri="http://schemas.openxmlformats.org/drawingml/2006/table">
            <a:tbl>
              <a:tblPr>
                <a:noFill/>
                <a:tableStyleId>{C996B738-12FB-475D-9A82-AA4B18413E48}</a:tableStyleId>
              </a:tblPr>
              <a:tblGrid>
                <a:gridCol w="1019175"/>
                <a:gridCol w="876300"/>
              </a:tblGrid>
              <a:tr h="304800">
                <a:tc>
                  <a:txBody>
                    <a:bodyPr/>
                    <a:lstStyle/>
                    <a:p>
                      <a:pPr indent="0" lvl="0" marL="0" rtl="0" algn="ctr">
                        <a:spcBef>
                          <a:spcPts val="0"/>
                        </a:spcBef>
                        <a:spcAft>
                          <a:spcPts val="0"/>
                        </a:spcAft>
                        <a:buNone/>
                      </a:pPr>
                      <a:r>
                        <a:rPr b="1" lang="es" sz="1100"/>
                        <a:t>Rol</a:t>
                      </a:r>
                      <a:endParaRPr b="1" sz="1100"/>
                    </a:p>
                  </a:txBody>
                  <a:tcPr marT="63500" marB="63500" marR="63500" marL="63500"/>
                </a:tc>
                <a:tc>
                  <a:txBody>
                    <a:bodyPr/>
                    <a:lstStyle/>
                    <a:p>
                      <a:pPr indent="0" lvl="0" marL="0" rtl="0" algn="ctr">
                        <a:spcBef>
                          <a:spcPts val="0"/>
                        </a:spcBef>
                        <a:spcAft>
                          <a:spcPts val="0"/>
                        </a:spcAft>
                        <a:buNone/>
                      </a:pPr>
                      <a:r>
                        <a:rPr b="1" lang="es" sz="1100"/>
                        <a:t>Usuario</a:t>
                      </a:r>
                      <a:endParaRPr b="1" sz="1100"/>
                    </a:p>
                  </a:txBody>
                  <a:tcPr marT="63500" marB="63500" marR="63500" marL="63500"/>
                </a:tc>
              </a:tr>
              <a:tr h="304800">
                <a:tc>
                  <a:txBody>
                    <a:bodyPr/>
                    <a:lstStyle/>
                    <a:p>
                      <a:pPr indent="0" lvl="0" marL="0" rtl="0" algn="l">
                        <a:spcBef>
                          <a:spcPts val="0"/>
                        </a:spcBef>
                        <a:spcAft>
                          <a:spcPts val="0"/>
                        </a:spcAft>
                        <a:buNone/>
                      </a:pPr>
                      <a:r>
                        <a:rPr lang="es" sz="1100"/>
                        <a:t>Creador</a:t>
                      </a:r>
                      <a:endParaRPr sz="1100"/>
                    </a:p>
                  </a:txBody>
                  <a:tcPr marT="63500" marB="63500" marR="63500" marL="63500">
                    <a:solidFill>
                      <a:srgbClr val="FFFF00"/>
                    </a:solidFill>
                  </a:tcPr>
                </a:tc>
                <a:tc>
                  <a:txBody>
                    <a:bodyPr/>
                    <a:lstStyle/>
                    <a:p>
                      <a:pPr indent="0" lvl="0" marL="0" rtl="0" algn="l">
                        <a:spcBef>
                          <a:spcPts val="0"/>
                        </a:spcBef>
                        <a:spcAft>
                          <a:spcPts val="0"/>
                        </a:spcAft>
                        <a:buNone/>
                      </a:pPr>
                      <a:r>
                        <a:rPr lang="es" sz="1100"/>
                        <a:t>creator</a:t>
                      </a:r>
                      <a:endParaRPr sz="1100"/>
                    </a:p>
                  </a:txBody>
                  <a:tcPr marT="63500" marB="63500" marR="63500" marL="63500">
                    <a:solidFill>
                      <a:srgbClr val="FFFF00"/>
                    </a:solidFill>
                  </a:tcPr>
                </a:tc>
              </a:tr>
              <a:tr h="304800">
                <a:tc rowSpan="2">
                  <a:txBody>
                    <a:bodyPr/>
                    <a:lstStyle/>
                    <a:p>
                      <a:pPr indent="0" lvl="0" marL="0" rtl="0" algn="l">
                        <a:spcBef>
                          <a:spcPts val="0"/>
                        </a:spcBef>
                        <a:spcAft>
                          <a:spcPts val="0"/>
                        </a:spcAft>
                        <a:buNone/>
                      </a:pPr>
                      <a:r>
                        <a:rPr lang="es" sz="1100"/>
                        <a:t>Editor</a:t>
                      </a:r>
                      <a:endParaRPr sz="1100"/>
                    </a:p>
                  </a:txBody>
                  <a:tcPr marT="63500" marB="63500" marR="63500" marL="63500"/>
                </a:tc>
                <a:tc>
                  <a:txBody>
                    <a:bodyPr/>
                    <a:lstStyle/>
                    <a:p>
                      <a:pPr indent="0" lvl="0" marL="0" rtl="0" algn="l">
                        <a:spcBef>
                          <a:spcPts val="0"/>
                        </a:spcBef>
                        <a:spcAft>
                          <a:spcPts val="0"/>
                        </a:spcAft>
                        <a:buNone/>
                      </a:pPr>
                      <a:r>
                        <a:rPr lang="es" sz="1100"/>
                        <a:t>editor_1</a:t>
                      </a:r>
                      <a:endParaRPr sz="1100"/>
                    </a:p>
                  </a:txBody>
                  <a:tcPr marT="63500" marB="63500" marR="63500" marL="63500"/>
                </a:tc>
              </a:tr>
              <a:tr h="304800">
                <a:tc vMerge="1"/>
                <a:tc>
                  <a:txBody>
                    <a:bodyPr/>
                    <a:lstStyle/>
                    <a:p>
                      <a:pPr indent="0" lvl="0" marL="0" rtl="0" algn="l">
                        <a:spcBef>
                          <a:spcPts val="0"/>
                        </a:spcBef>
                        <a:spcAft>
                          <a:spcPts val="0"/>
                        </a:spcAft>
                        <a:buNone/>
                      </a:pPr>
                      <a:r>
                        <a:rPr lang="es" sz="1100"/>
                        <a:t>editor_2</a:t>
                      </a:r>
                      <a:endParaRPr sz="1100"/>
                    </a:p>
                  </a:txBody>
                  <a:tcPr marT="63500" marB="63500" marR="63500" marL="63500"/>
                </a:tc>
              </a:tr>
              <a:tr h="304800">
                <a:tc rowSpan="3">
                  <a:txBody>
                    <a:bodyPr/>
                    <a:lstStyle/>
                    <a:p>
                      <a:pPr indent="0" lvl="0" marL="0" rtl="0" algn="l">
                        <a:spcBef>
                          <a:spcPts val="0"/>
                        </a:spcBef>
                        <a:spcAft>
                          <a:spcPts val="0"/>
                        </a:spcAft>
                        <a:buNone/>
                      </a:pPr>
                      <a:r>
                        <a:rPr lang="es" sz="1100"/>
                        <a:t>Visualizador</a:t>
                      </a:r>
                      <a:endParaRPr sz="1100"/>
                    </a:p>
                  </a:txBody>
                  <a:tcPr marT="63500" marB="63500" marR="63500" marL="63500"/>
                </a:tc>
                <a:tc>
                  <a:txBody>
                    <a:bodyPr/>
                    <a:lstStyle/>
                    <a:p>
                      <a:pPr indent="0" lvl="0" marL="0" rtl="0" algn="l">
                        <a:spcBef>
                          <a:spcPts val="0"/>
                        </a:spcBef>
                        <a:spcAft>
                          <a:spcPts val="0"/>
                        </a:spcAft>
                        <a:buNone/>
                      </a:pPr>
                      <a:r>
                        <a:rPr lang="es" sz="1100"/>
                        <a:t>visual_1</a:t>
                      </a:r>
                      <a:endParaRPr sz="1100"/>
                    </a:p>
                  </a:txBody>
                  <a:tcPr marT="63500" marB="63500" marR="63500" marL="63500"/>
                </a:tc>
              </a:tr>
              <a:tr h="304800">
                <a:tc vMerge="1"/>
                <a:tc>
                  <a:txBody>
                    <a:bodyPr/>
                    <a:lstStyle/>
                    <a:p>
                      <a:pPr indent="0" lvl="0" marL="0" rtl="0" algn="l">
                        <a:spcBef>
                          <a:spcPts val="0"/>
                        </a:spcBef>
                        <a:spcAft>
                          <a:spcPts val="0"/>
                        </a:spcAft>
                        <a:buNone/>
                      </a:pPr>
                      <a:r>
                        <a:rPr lang="es" sz="1100"/>
                        <a:t>visual_2</a:t>
                      </a:r>
                      <a:endParaRPr sz="1100"/>
                    </a:p>
                  </a:txBody>
                  <a:tcPr marT="63500" marB="63500" marR="63500" marL="63500"/>
                </a:tc>
              </a:tr>
              <a:tr h="304800">
                <a:tc vMerge="1"/>
                <a:tc>
                  <a:txBody>
                    <a:bodyPr/>
                    <a:lstStyle/>
                    <a:p>
                      <a:pPr indent="0" lvl="0" marL="0" rtl="0" algn="l">
                        <a:spcBef>
                          <a:spcPts val="0"/>
                        </a:spcBef>
                        <a:spcAft>
                          <a:spcPts val="0"/>
                        </a:spcAft>
                        <a:buNone/>
                      </a:pPr>
                      <a:r>
                        <a:rPr lang="es" sz="1100"/>
                        <a:t>visual_3</a:t>
                      </a:r>
                      <a:endParaRPr sz="1100"/>
                    </a:p>
                  </a:txBody>
                  <a:tcPr marT="63500" marB="63500" marR="63500" marL="63500"/>
                </a:tc>
              </a:tr>
            </a:tbl>
          </a:graphicData>
        </a:graphic>
      </p:graphicFrame>
      <p:pic>
        <p:nvPicPr>
          <p:cNvPr id="676" name="Google Shape;676;p90"/>
          <p:cNvPicPr preferRelativeResize="0"/>
          <p:nvPr/>
        </p:nvPicPr>
        <p:blipFill>
          <a:blip r:embed="rId3">
            <a:alphaModFix/>
          </a:blip>
          <a:stretch>
            <a:fillRect/>
          </a:stretch>
        </p:blipFill>
        <p:spPr>
          <a:xfrm>
            <a:off x="6153150" y="3487975"/>
            <a:ext cx="2276475" cy="647700"/>
          </a:xfrm>
          <a:prstGeom prst="rect">
            <a:avLst/>
          </a:prstGeom>
          <a:noFill/>
          <a:ln cap="flat" cmpd="sng" w="9525">
            <a:solidFill>
              <a:srgbClr val="000000"/>
            </a:solidFill>
            <a:prstDash val="solid"/>
            <a:round/>
            <a:headEnd len="sm" w="sm" type="none"/>
            <a:tailEnd len="sm" w="sm" type="none"/>
          </a:ln>
        </p:spPr>
      </p:pic>
      <p:sp>
        <p:nvSpPr>
          <p:cNvPr id="677" name="Google Shape;677;p90"/>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
        <p:nvSpPr>
          <p:cNvPr id="683" name="Google Shape;683;p91"/>
          <p:cNvSpPr txBox="1"/>
          <p:nvPr/>
        </p:nvSpPr>
        <p:spPr>
          <a:xfrm>
            <a:off x="311700" y="1186050"/>
            <a:ext cx="5355600" cy="322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Asignación de privilegios</a:t>
            </a:r>
            <a:endParaRPr sz="1300"/>
          </a:p>
        </p:txBody>
      </p:sp>
      <p:pic>
        <p:nvPicPr>
          <p:cNvPr id="684" name="Google Shape;684;p91"/>
          <p:cNvPicPr preferRelativeResize="0"/>
          <p:nvPr/>
        </p:nvPicPr>
        <p:blipFill>
          <a:blip r:embed="rId3">
            <a:alphaModFix/>
          </a:blip>
          <a:stretch>
            <a:fillRect/>
          </a:stretch>
        </p:blipFill>
        <p:spPr>
          <a:xfrm>
            <a:off x="647700" y="1943100"/>
            <a:ext cx="3705225" cy="2028825"/>
          </a:xfrm>
          <a:prstGeom prst="rect">
            <a:avLst/>
          </a:prstGeom>
          <a:noFill/>
          <a:ln cap="flat" cmpd="sng" w="9525">
            <a:solidFill>
              <a:srgbClr val="000000"/>
            </a:solidFill>
            <a:prstDash val="solid"/>
            <a:round/>
            <a:headEnd len="sm" w="sm" type="none"/>
            <a:tailEnd len="sm" w="sm" type="none"/>
          </a:ln>
        </p:spPr>
      </p:pic>
      <p:pic>
        <p:nvPicPr>
          <p:cNvPr id="685" name="Google Shape;685;p91"/>
          <p:cNvPicPr preferRelativeResize="0"/>
          <p:nvPr/>
        </p:nvPicPr>
        <p:blipFill>
          <a:blip r:embed="rId4">
            <a:alphaModFix/>
          </a:blip>
          <a:stretch>
            <a:fillRect/>
          </a:stretch>
        </p:blipFill>
        <p:spPr>
          <a:xfrm>
            <a:off x="4857675" y="1747613"/>
            <a:ext cx="3171900" cy="2419800"/>
          </a:xfrm>
          <a:prstGeom prst="rect">
            <a:avLst/>
          </a:prstGeom>
          <a:noFill/>
          <a:ln cap="flat" cmpd="sng" w="9525">
            <a:solidFill>
              <a:srgbClr val="000000"/>
            </a:solidFill>
            <a:prstDash val="solid"/>
            <a:round/>
            <a:headEnd len="sm" w="sm" type="none"/>
            <a:tailEnd len="sm" w="sm" type="none"/>
          </a:ln>
        </p:spPr>
      </p:pic>
      <p:sp>
        <p:nvSpPr>
          <p:cNvPr id="686" name="Google Shape;686;p91"/>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Buenas prácticas en manejo y acceso de datos</a:t>
            </a:r>
            <a:endParaRPr b="1" sz="2000">
              <a:latin typeface="Arial"/>
              <a:ea typeface="Arial"/>
              <a:cs typeface="Arial"/>
              <a:sym typeface="Arial"/>
            </a:endParaRPr>
          </a:p>
        </p:txBody>
      </p:sp>
      <p:sp>
        <p:nvSpPr>
          <p:cNvPr id="692" name="Google Shape;692;p92"/>
          <p:cNvSpPr txBox="1"/>
          <p:nvPr/>
        </p:nvSpPr>
        <p:spPr>
          <a:xfrm>
            <a:off x="377100" y="1185950"/>
            <a:ext cx="8389800" cy="238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a:t>Asignación de privilegios</a:t>
            </a:r>
            <a:endParaRPr b="1"/>
          </a:p>
          <a:p>
            <a:pPr indent="0" lvl="0" marL="0" rtl="0" algn="just">
              <a:spcBef>
                <a:spcPts val="0"/>
              </a:spcBef>
              <a:spcAft>
                <a:spcPts val="0"/>
              </a:spcAft>
              <a:buNone/>
            </a:pPr>
            <a:r>
              <a:rPr lang="es"/>
              <a:t>A través de arcpy podemos asignar los diferentes niveles de acceso que tendrán los usuarios a los datasets que se encuentren dentro de nuestras GDB, estos se dividen en:</a:t>
            </a:r>
            <a:endParaRPr/>
          </a:p>
          <a:p>
            <a:pPr indent="-317500" lvl="0" marL="457200" rtl="0" algn="just">
              <a:spcBef>
                <a:spcPts val="0"/>
              </a:spcBef>
              <a:spcAft>
                <a:spcPts val="0"/>
              </a:spcAft>
              <a:buSzPts val="1400"/>
              <a:buChar char="●"/>
            </a:pPr>
            <a:r>
              <a:rPr b="1" lang="es"/>
              <a:t>AS_IS:</a:t>
            </a:r>
            <a:r>
              <a:rPr lang="es"/>
              <a:t> Mantiene los privilegios existentes.</a:t>
            </a:r>
            <a:endParaRPr/>
          </a:p>
          <a:p>
            <a:pPr indent="-317500" lvl="0" marL="457200" rtl="0" algn="just">
              <a:spcBef>
                <a:spcPts val="0"/>
              </a:spcBef>
              <a:spcAft>
                <a:spcPts val="0"/>
              </a:spcAft>
              <a:buSzPts val="1400"/>
              <a:buChar char="●"/>
            </a:pPr>
            <a:r>
              <a:rPr b="1" lang="es"/>
              <a:t>GRANT: </a:t>
            </a:r>
            <a:r>
              <a:rPr lang="es"/>
              <a:t>Permite al usuario visualizar el dataset</a:t>
            </a:r>
            <a:endParaRPr/>
          </a:p>
          <a:p>
            <a:pPr indent="-317500" lvl="0" marL="457200" rtl="0" algn="just">
              <a:spcBef>
                <a:spcPts val="0"/>
              </a:spcBef>
              <a:spcAft>
                <a:spcPts val="0"/>
              </a:spcAft>
              <a:buSzPts val="1400"/>
              <a:buChar char="●"/>
            </a:pPr>
            <a:r>
              <a:rPr b="1" lang="es"/>
              <a:t>REVOKE: </a:t>
            </a:r>
            <a:r>
              <a:rPr lang="es"/>
              <a:t>Quita los privilegios de acceso al dataset</a:t>
            </a:r>
            <a:endParaRPr/>
          </a:p>
        </p:txBody>
      </p:sp>
      <p:pic>
        <p:nvPicPr>
          <p:cNvPr id="693" name="Google Shape;693;p92"/>
          <p:cNvPicPr preferRelativeResize="0"/>
          <p:nvPr/>
        </p:nvPicPr>
        <p:blipFill>
          <a:blip r:embed="rId3">
            <a:alphaModFix/>
          </a:blip>
          <a:stretch>
            <a:fillRect/>
          </a:stretch>
        </p:blipFill>
        <p:spPr>
          <a:xfrm>
            <a:off x="1155238" y="2822500"/>
            <a:ext cx="6833525" cy="1303175"/>
          </a:xfrm>
          <a:prstGeom prst="rect">
            <a:avLst/>
          </a:prstGeom>
          <a:noFill/>
          <a:ln>
            <a:noFill/>
          </a:ln>
        </p:spPr>
      </p:pic>
      <p:sp>
        <p:nvSpPr>
          <p:cNvPr id="694" name="Google Shape;694;p92"/>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21"/>
          <p:cNvGrpSpPr/>
          <p:nvPr/>
        </p:nvGrpSpPr>
        <p:grpSpPr>
          <a:xfrm>
            <a:off x="408275" y="1367700"/>
            <a:ext cx="8327451" cy="3124175"/>
            <a:chOff x="434775" y="1715225"/>
            <a:chExt cx="8327451" cy="3124175"/>
          </a:xfrm>
        </p:grpSpPr>
        <p:sp>
          <p:nvSpPr>
            <p:cNvPr id="157" name="Google Shape;157;p21"/>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 </a:t>
              </a:r>
              <a:r>
                <a:rPr lang="es" sz="1000">
                  <a:solidFill>
                    <a:schemeClr val="dk1"/>
                  </a:solidFill>
                </a:rPr>
                <a:t>- CITIAPS USACH</a:t>
              </a:r>
              <a:endParaRPr sz="1000">
                <a:solidFill>
                  <a:schemeClr val="dk1"/>
                </a:solidFill>
              </a:endParaRPr>
            </a:p>
          </p:txBody>
        </p:sp>
        <p:pic>
          <p:nvPicPr>
            <p:cNvPr id="158" name="Google Shape;158;p21"/>
            <p:cNvPicPr preferRelativeResize="0"/>
            <p:nvPr/>
          </p:nvPicPr>
          <p:blipFill>
            <a:blip r:embed="rId3">
              <a:alphaModFix/>
            </a:blip>
            <a:stretch>
              <a:fillRect/>
            </a:stretch>
          </p:blipFill>
          <p:spPr>
            <a:xfrm>
              <a:off x="434775" y="1715225"/>
              <a:ext cx="8327451" cy="2759598"/>
            </a:xfrm>
            <a:prstGeom prst="rect">
              <a:avLst/>
            </a:prstGeom>
            <a:noFill/>
            <a:ln>
              <a:noFill/>
            </a:ln>
          </p:spPr>
        </p:pic>
        <p:sp>
          <p:nvSpPr>
            <p:cNvPr id="159" name="Google Shape;159;p21"/>
            <p:cNvSpPr/>
            <p:nvPr/>
          </p:nvSpPr>
          <p:spPr>
            <a:xfrm>
              <a:off x="2490300" y="3171575"/>
              <a:ext cx="916500" cy="57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434343"/>
                  </a:solidFill>
                </a:rPr>
                <a:t>Base de datos espacial</a:t>
              </a:r>
              <a:endParaRPr b="1" sz="1200">
                <a:solidFill>
                  <a:srgbClr val="434343"/>
                </a:solidFill>
              </a:endParaRPr>
            </a:p>
          </p:txBody>
        </p:sp>
        <p:sp>
          <p:nvSpPr>
            <p:cNvPr id="160" name="Google Shape;160;p21"/>
            <p:cNvSpPr/>
            <p:nvPr/>
          </p:nvSpPr>
          <p:spPr>
            <a:xfrm>
              <a:off x="510975" y="3547075"/>
              <a:ext cx="1235700" cy="57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434343"/>
                  </a:solidFill>
                </a:rPr>
                <a:t>Capas de información geográfica</a:t>
              </a:r>
              <a:endParaRPr b="1" sz="1200">
                <a:solidFill>
                  <a:srgbClr val="434343"/>
                </a:solidFill>
              </a:endParaRPr>
            </a:p>
          </p:txBody>
        </p:sp>
        <p:sp>
          <p:nvSpPr>
            <p:cNvPr id="161" name="Google Shape;161;p21"/>
            <p:cNvSpPr/>
            <p:nvPr/>
          </p:nvSpPr>
          <p:spPr>
            <a:xfrm>
              <a:off x="4063525" y="3247775"/>
              <a:ext cx="916500" cy="4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434343"/>
                  </a:solidFill>
                </a:rPr>
                <a:t>Servidor de mapas</a:t>
              </a:r>
              <a:endParaRPr b="1" sz="1200">
                <a:solidFill>
                  <a:srgbClr val="434343"/>
                </a:solidFill>
              </a:endParaRPr>
            </a:p>
          </p:txBody>
        </p:sp>
        <p:sp>
          <p:nvSpPr>
            <p:cNvPr id="162" name="Google Shape;162;p21"/>
            <p:cNvSpPr/>
            <p:nvPr/>
          </p:nvSpPr>
          <p:spPr>
            <a:xfrm>
              <a:off x="5742000" y="3247775"/>
              <a:ext cx="854700" cy="4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434343"/>
                  </a:solidFill>
                </a:rPr>
                <a:t>Visor de mapas</a:t>
              </a:r>
              <a:endParaRPr b="1" sz="1200">
                <a:solidFill>
                  <a:srgbClr val="434343"/>
                </a:solidFill>
              </a:endParaRPr>
            </a:p>
          </p:txBody>
        </p:sp>
        <p:sp>
          <p:nvSpPr>
            <p:cNvPr id="163" name="Google Shape;163;p21"/>
            <p:cNvSpPr/>
            <p:nvPr/>
          </p:nvSpPr>
          <p:spPr>
            <a:xfrm>
              <a:off x="7389550" y="3902125"/>
              <a:ext cx="1235700" cy="4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rgbClr val="434343"/>
                  </a:solidFill>
                </a:rPr>
                <a:t>Despliegue y aplicaciones</a:t>
              </a:r>
              <a:endParaRPr b="1" sz="1200">
                <a:solidFill>
                  <a:srgbClr val="434343"/>
                </a:solidFill>
              </a:endParaRPr>
            </a:p>
          </p:txBody>
        </p:sp>
      </p:grpSp>
      <p:sp>
        <p:nvSpPr>
          <p:cNvPr id="164" name="Google Shape;164;p21"/>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Arquitectura de un SIG</a:t>
            </a:r>
            <a:endParaRPr b="1" sz="18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3"/>
          <p:cNvSpPr txBox="1"/>
          <p:nvPr>
            <p:ph type="ctrTitle"/>
          </p:nvPr>
        </p:nvSpPr>
        <p:spPr>
          <a:xfrm>
            <a:off x="1287150" y="1991850"/>
            <a:ext cx="6569700" cy="1159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3000">
                <a:latin typeface="Arial"/>
                <a:ea typeface="Arial"/>
                <a:cs typeface="Arial"/>
                <a:sym typeface="Arial"/>
              </a:rPr>
              <a:t>Trabajo con Sistema de versionamiento en GDB</a:t>
            </a:r>
            <a:endParaRPr b="1" sz="30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Transacciones</a:t>
            </a:r>
            <a:endParaRPr b="1" sz="2000">
              <a:latin typeface="Arial"/>
              <a:ea typeface="Arial"/>
              <a:cs typeface="Arial"/>
              <a:sym typeface="Arial"/>
            </a:endParaRPr>
          </a:p>
        </p:txBody>
      </p:sp>
      <p:sp>
        <p:nvSpPr>
          <p:cNvPr id="705" name="Google Shape;705;p94"/>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Corresponde a unidades de trabajo definidas por la aplicación realizada contra una base de datos (Cambios a una base de datos). El proceso de una transacción se define por:</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Inicio de una transacción.</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Realización de modificaciones contra la base de datos.</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Confirmación o no de la transacción.</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De ser confirmada, los cambios se hacen visibles para otros usuarios y aplicaciones.</a:t>
            </a:r>
            <a:endParaRPr sz="1500">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Transacciones</a:t>
            </a:r>
            <a:endParaRPr b="1" sz="2000">
              <a:latin typeface="Arial"/>
              <a:ea typeface="Arial"/>
              <a:cs typeface="Arial"/>
              <a:sym typeface="Arial"/>
            </a:endParaRPr>
          </a:p>
        </p:txBody>
      </p:sp>
      <p:sp>
        <p:nvSpPr>
          <p:cNvPr id="711" name="Google Shape;711;p9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Propiedades de las transacciones:</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b="1" lang="es" sz="1500">
                <a:solidFill>
                  <a:srgbClr val="000000"/>
                </a:solidFill>
                <a:latin typeface="Arial"/>
                <a:ea typeface="Arial"/>
                <a:cs typeface="Arial"/>
                <a:sym typeface="Arial"/>
              </a:rPr>
              <a:t>Atómica:</a:t>
            </a:r>
            <a:r>
              <a:rPr lang="es" sz="1500">
                <a:solidFill>
                  <a:srgbClr val="000000"/>
                </a:solidFill>
                <a:latin typeface="Arial"/>
                <a:ea typeface="Arial"/>
                <a:cs typeface="Arial"/>
                <a:sym typeface="Arial"/>
              </a:rPr>
              <a:t> una transacción exhibe un comportamiento todo o nada. Si se confirma, todos los cambios se aplican a la base de datos. Si se deshace, ninguno de sus cambios se aplica.</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b="1" lang="es" sz="1500">
                <a:solidFill>
                  <a:srgbClr val="000000"/>
                </a:solidFill>
                <a:latin typeface="Arial"/>
                <a:ea typeface="Arial"/>
                <a:cs typeface="Arial"/>
                <a:sym typeface="Arial"/>
              </a:rPr>
              <a:t>Coherente:</a:t>
            </a:r>
            <a:r>
              <a:rPr lang="es" sz="1500">
                <a:solidFill>
                  <a:srgbClr val="000000"/>
                </a:solidFill>
                <a:latin typeface="Arial"/>
                <a:ea typeface="Arial"/>
                <a:cs typeface="Arial"/>
                <a:sym typeface="Arial"/>
              </a:rPr>
              <a:t> una transacción deja la base de datos en un estado coherente.</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b="1" lang="es" sz="1500">
                <a:solidFill>
                  <a:srgbClr val="000000"/>
                </a:solidFill>
                <a:latin typeface="Arial"/>
                <a:ea typeface="Arial"/>
                <a:cs typeface="Arial"/>
                <a:sym typeface="Arial"/>
              </a:rPr>
              <a:t>Aislada:</a:t>
            </a:r>
            <a:r>
              <a:rPr lang="es" sz="1500">
                <a:solidFill>
                  <a:srgbClr val="000000"/>
                </a:solidFill>
                <a:latin typeface="Arial"/>
                <a:ea typeface="Arial"/>
                <a:cs typeface="Arial"/>
                <a:sym typeface="Arial"/>
              </a:rPr>
              <a:t> una transacción puede aislar sus cambios de otras transacciones hasta que los confirme. Otros usuarios no ven el trabajo interno de la transacción mientras está en curso.</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b="1" lang="es" sz="1500">
                <a:solidFill>
                  <a:srgbClr val="000000"/>
                </a:solidFill>
                <a:latin typeface="Arial"/>
                <a:ea typeface="Arial"/>
                <a:cs typeface="Arial"/>
                <a:sym typeface="Arial"/>
              </a:rPr>
              <a:t>Duradera:</a:t>
            </a:r>
            <a:r>
              <a:rPr lang="es" sz="1500">
                <a:solidFill>
                  <a:srgbClr val="000000"/>
                </a:solidFill>
                <a:latin typeface="Arial"/>
                <a:ea typeface="Arial"/>
                <a:cs typeface="Arial"/>
                <a:sym typeface="Arial"/>
              </a:rPr>
              <a:t> una vez que una transacción se confirma, sus resultados son persistentes.</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Para lograr estas propiedades, los sistemas de administración de bases de datos utilizan una variedad de mecanismos de bloqueo para garantizar que varias transacciones simultáneas se blinden o se aíslen entre sí.</a:t>
            </a:r>
            <a:endParaRPr sz="1500">
              <a:solidFill>
                <a:srgbClr val="000000"/>
              </a:solidFill>
              <a:latin typeface="Arial"/>
              <a:ea typeface="Arial"/>
              <a:cs typeface="Arial"/>
              <a:sym typeface="Arial"/>
            </a:endParaRPr>
          </a:p>
          <a:p>
            <a:pPr indent="0" lvl="0" marL="0" rtl="0" algn="just">
              <a:spcBef>
                <a:spcPts val="640"/>
              </a:spcBef>
              <a:spcAft>
                <a:spcPts val="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Vista General de Versionamiento</a:t>
            </a:r>
            <a:endParaRPr b="1" sz="2000">
              <a:latin typeface="Arial"/>
              <a:ea typeface="Arial"/>
              <a:cs typeface="Arial"/>
              <a:sym typeface="Arial"/>
            </a:endParaRPr>
          </a:p>
        </p:txBody>
      </p:sp>
      <p:pic>
        <p:nvPicPr>
          <p:cNvPr id="717" name="Google Shape;717;p96"/>
          <p:cNvPicPr preferRelativeResize="0"/>
          <p:nvPr/>
        </p:nvPicPr>
        <p:blipFill>
          <a:blip r:embed="rId3">
            <a:alphaModFix/>
          </a:blip>
          <a:stretch>
            <a:fillRect/>
          </a:stretch>
        </p:blipFill>
        <p:spPr>
          <a:xfrm>
            <a:off x="783863" y="1193513"/>
            <a:ext cx="5186676" cy="3820975"/>
          </a:xfrm>
          <a:prstGeom prst="rect">
            <a:avLst/>
          </a:prstGeom>
          <a:noFill/>
          <a:ln>
            <a:noFill/>
          </a:ln>
        </p:spPr>
      </p:pic>
      <p:pic>
        <p:nvPicPr>
          <p:cNvPr id="718" name="Google Shape;718;p96"/>
          <p:cNvPicPr preferRelativeResize="0"/>
          <p:nvPr/>
        </p:nvPicPr>
        <p:blipFill>
          <a:blip r:embed="rId4">
            <a:alphaModFix/>
          </a:blip>
          <a:stretch>
            <a:fillRect/>
          </a:stretch>
        </p:blipFill>
        <p:spPr>
          <a:xfrm>
            <a:off x="6927350" y="924201"/>
            <a:ext cx="1450925" cy="4090300"/>
          </a:xfrm>
          <a:prstGeom prst="rect">
            <a:avLst/>
          </a:prstGeom>
          <a:noFill/>
          <a:ln>
            <a:noFill/>
          </a:ln>
        </p:spPr>
      </p:pic>
      <p:sp>
        <p:nvSpPr>
          <p:cNvPr id="719" name="Google Shape;719;p96"/>
          <p:cNvSpPr txBox="1"/>
          <p:nvPr/>
        </p:nvSpPr>
        <p:spPr>
          <a:xfrm>
            <a:off x="198575" y="4735275"/>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725" name="Google Shape;725;p97"/>
          <p:cNvSpPr txBox="1"/>
          <p:nvPr>
            <p:ph idx="1" type="body"/>
          </p:nvPr>
        </p:nvSpPr>
        <p:spPr>
          <a:xfrm>
            <a:off x="311700" y="1152475"/>
            <a:ext cx="82374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El siguiente ejemplo muestra el uso de versionamiento de GDB mediante la edición de feature class desde un usuario de jerarquía menor al administrador.</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Inicialmente se disponen de 2 conexiones a la misma GDB:</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AutoNum type="arabicParenR"/>
            </a:pPr>
            <a:r>
              <a:rPr lang="es" sz="1500">
                <a:solidFill>
                  <a:srgbClr val="000000"/>
                </a:solidFill>
                <a:latin typeface="Arial"/>
                <a:ea typeface="Arial"/>
                <a:cs typeface="Arial"/>
                <a:sym typeface="Arial"/>
              </a:rPr>
              <a:t>Desde SDE: Administrador y dueño de GDB.</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AutoNum type="arabicParenR"/>
            </a:pPr>
            <a:r>
              <a:rPr lang="es" sz="1500">
                <a:solidFill>
                  <a:srgbClr val="000000"/>
                </a:solidFill>
                <a:latin typeface="Arial"/>
                <a:ea typeface="Arial"/>
                <a:cs typeface="Arial"/>
                <a:sym typeface="Arial"/>
              </a:rPr>
              <a:t>Desde usuario_dao: Usuario con permisos de edición sobre un esquema en particular. </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Viendo ambas conexiones. ¿Qué observa?</a:t>
            </a:r>
            <a:endParaRPr sz="1500">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31" name="Google Shape;731;p98"/>
          <p:cNvPicPr preferRelativeResize="0"/>
          <p:nvPr/>
        </p:nvPicPr>
        <p:blipFill>
          <a:blip r:embed="rId3">
            <a:alphaModFix/>
          </a:blip>
          <a:stretch>
            <a:fillRect/>
          </a:stretch>
        </p:blipFill>
        <p:spPr>
          <a:xfrm>
            <a:off x="792338" y="1083500"/>
            <a:ext cx="7646175" cy="3491175"/>
          </a:xfrm>
          <a:prstGeom prst="rect">
            <a:avLst/>
          </a:prstGeom>
          <a:noFill/>
          <a:ln cap="flat" cmpd="sng" w="9525">
            <a:solidFill>
              <a:schemeClr val="dk2"/>
            </a:solidFill>
            <a:prstDash val="solid"/>
            <a:round/>
            <a:headEnd len="sm" w="sm" type="none"/>
            <a:tailEnd len="sm" w="sm" type="none"/>
          </a:ln>
        </p:spPr>
      </p:pic>
      <p:sp>
        <p:nvSpPr>
          <p:cNvPr id="732" name="Google Shape;732;p98"/>
          <p:cNvSpPr txBox="1"/>
          <p:nvPr/>
        </p:nvSpPr>
        <p:spPr>
          <a:xfrm>
            <a:off x="650375" y="47179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38" name="Google Shape;738;p99"/>
          <p:cNvPicPr preferRelativeResize="0"/>
          <p:nvPr/>
        </p:nvPicPr>
        <p:blipFill>
          <a:blip r:embed="rId3">
            <a:alphaModFix/>
          </a:blip>
          <a:stretch>
            <a:fillRect/>
          </a:stretch>
        </p:blipFill>
        <p:spPr>
          <a:xfrm>
            <a:off x="5208946" y="696250"/>
            <a:ext cx="3450529" cy="3049125"/>
          </a:xfrm>
          <a:prstGeom prst="rect">
            <a:avLst/>
          </a:prstGeom>
          <a:noFill/>
          <a:ln cap="flat" cmpd="sng" w="9525">
            <a:solidFill>
              <a:schemeClr val="dk2"/>
            </a:solidFill>
            <a:prstDash val="solid"/>
            <a:round/>
            <a:headEnd len="sm" w="sm" type="none"/>
            <a:tailEnd len="sm" w="sm" type="none"/>
          </a:ln>
        </p:spPr>
      </p:pic>
      <p:pic>
        <p:nvPicPr>
          <p:cNvPr id="739" name="Google Shape;739;p99"/>
          <p:cNvPicPr preferRelativeResize="0"/>
          <p:nvPr/>
        </p:nvPicPr>
        <p:blipFill>
          <a:blip r:embed="rId4">
            <a:alphaModFix/>
          </a:blip>
          <a:stretch>
            <a:fillRect/>
          </a:stretch>
        </p:blipFill>
        <p:spPr>
          <a:xfrm>
            <a:off x="3650572" y="4008301"/>
            <a:ext cx="5008900" cy="934275"/>
          </a:xfrm>
          <a:prstGeom prst="rect">
            <a:avLst/>
          </a:prstGeom>
          <a:noFill/>
          <a:ln cap="flat" cmpd="sng" w="9525">
            <a:solidFill>
              <a:schemeClr val="dk2"/>
            </a:solidFill>
            <a:prstDash val="solid"/>
            <a:round/>
            <a:headEnd len="sm" w="sm" type="none"/>
            <a:tailEnd len="sm" w="sm" type="none"/>
          </a:ln>
        </p:spPr>
      </p:pic>
      <p:sp>
        <p:nvSpPr>
          <p:cNvPr id="740" name="Google Shape;740;p99"/>
          <p:cNvSpPr txBox="1"/>
          <p:nvPr>
            <p:ph idx="1" type="body"/>
          </p:nvPr>
        </p:nvSpPr>
        <p:spPr>
          <a:xfrm>
            <a:off x="311700" y="1152475"/>
            <a:ext cx="46107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SDE</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Para el dueño o administrador de esquema, se encuentran habilitadas las opciones de “Administrar”.</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Para habilitar edición concurrente es necesario registrar un esquema como versionado.</a:t>
            </a:r>
            <a:endParaRPr sz="1500">
              <a:solidFill>
                <a:srgbClr val="000000"/>
              </a:solidFill>
              <a:latin typeface="Arial"/>
              <a:ea typeface="Arial"/>
              <a:cs typeface="Arial"/>
              <a:sym typeface="Arial"/>
            </a:endParaRPr>
          </a:p>
          <a:p>
            <a:pPr indent="0" lvl="0" marL="0" rtl="0" algn="just">
              <a:spcBef>
                <a:spcPts val="640"/>
              </a:spcBef>
              <a:spcAft>
                <a:spcPts val="0"/>
              </a:spcAft>
              <a:buNone/>
            </a:pPr>
            <a:r>
              <a:t/>
            </a:r>
            <a:endParaRPr sz="1500">
              <a:solidFill>
                <a:srgbClr val="000000"/>
              </a:solidFill>
              <a:latin typeface="Arial"/>
              <a:ea typeface="Arial"/>
              <a:cs typeface="Arial"/>
              <a:sym typeface="Arial"/>
            </a:endParaRPr>
          </a:p>
        </p:txBody>
      </p:sp>
      <p:sp>
        <p:nvSpPr>
          <p:cNvPr id="741" name="Google Shape;741;p99"/>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0"/>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47" name="Google Shape;747;p100"/>
          <p:cNvPicPr preferRelativeResize="0"/>
          <p:nvPr/>
        </p:nvPicPr>
        <p:blipFill>
          <a:blip r:embed="rId3">
            <a:alphaModFix/>
          </a:blip>
          <a:stretch>
            <a:fillRect/>
          </a:stretch>
        </p:blipFill>
        <p:spPr>
          <a:xfrm>
            <a:off x="5056975" y="1017724"/>
            <a:ext cx="3693526" cy="3540325"/>
          </a:xfrm>
          <a:prstGeom prst="rect">
            <a:avLst/>
          </a:prstGeom>
          <a:noFill/>
          <a:ln cap="flat" cmpd="sng" w="9525">
            <a:solidFill>
              <a:schemeClr val="dk2"/>
            </a:solidFill>
            <a:prstDash val="solid"/>
            <a:round/>
            <a:headEnd len="sm" w="sm" type="none"/>
            <a:tailEnd len="sm" w="sm" type="none"/>
          </a:ln>
        </p:spPr>
      </p:pic>
      <p:sp>
        <p:nvSpPr>
          <p:cNvPr id="748" name="Google Shape;748;p100"/>
          <p:cNvSpPr txBox="1"/>
          <p:nvPr>
            <p:ph idx="1" type="body"/>
          </p:nvPr>
        </p:nvSpPr>
        <p:spPr>
          <a:xfrm>
            <a:off x="311700" y="1152475"/>
            <a:ext cx="46107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SDE</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 la misma forma, se puede desactivar la edición, dando de baja el versionamiento del esquema.</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Esto implica que se suprimen tablas Deltas, perdiendo modificaciones que no han sido publicadas por otras versiones de la raíz.</a:t>
            </a:r>
            <a:endParaRPr sz="1500">
              <a:solidFill>
                <a:srgbClr val="000000"/>
              </a:solidFill>
              <a:latin typeface="Arial"/>
              <a:ea typeface="Arial"/>
              <a:cs typeface="Arial"/>
              <a:sym typeface="Arial"/>
            </a:endParaRPr>
          </a:p>
        </p:txBody>
      </p:sp>
      <p:sp>
        <p:nvSpPr>
          <p:cNvPr id="749" name="Google Shape;749;p100"/>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755" name="Google Shape;755;p101"/>
          <p:cNvSpPr txBox="1"/>
          <p:nvPr>
            <p:ph idx="1" type="body"/>
          </p:nvPr>
        </p:nvSpPr>
        <p:spPr>
          <a:xfrm>
            <a:off x="311700" y="1152475"/>
            <a:ext cx="82374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Visto en la imagen de la lámina siguiente:</a:t>
            </a:r>
            <a:endParaRPr sz="1500">
              <a:solidFill>
                <a:srgbClr val="000000"/>
              </a:solidFill>
              <a:latin typeface="Arial"/>
              <a:ea typeface="Arial"/>
              <a:cs typeface="Arial"/>
              <a:sym typeface="Arial"/>
            </a:endParaRPr>
          </a:p>
          <a:p>
            <a:pPr indent="-323850" lvl="1" marL="9144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Al conectarse como otro usuario, en este caso como usuario de otra dirección “usuario_dao”; las opciones de Administración se encuentran deshabilitados. ¿Por qué?</a:t>
            </a:r>
            <a:endParaRPr sz="1500">
              <a:solidFill>
                <a:srgbClr val="000000"/>
              </a:solidFill>
              <a:latin typeface="Arial"/>
              <a:ea typeface="Arial"/>
              <a:cs typeface="Arial"/>
              <a:sym typeface="Arial"/>
            </a:endParaRPr>
          </a:p>
          <a:p>
            <a:pPr indent="-323850" lvl="1" marL="9144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La tabla de contenidos contiene cargado esquemas desde el usuario SDE y usuario_dao. ¿Qué tienen en común?¿En qué se diferencian?</a:t>
            </a:r>
            <a:endParaRPr sz="1500">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61" name="Google Shape;761;p102"/>
          <p:cNvPicPr preferRelativeResize="0"/>
          <p:nvPr/>
        </p:nvPicPr>
        <p:blipFill>
          <a:blip r:embed="rId3">
            <a:alphaModFix/>
          </a:blip>
          <a:stretch>
            <a:fillRect/>
          </a:stretch>
        </p:blipFill>
        <p:spPr>
          <a:xfrm>
            <a:off x="1018849" y="1017725"/>
            <a:ext cx="7245299" cy="3847526"/>
          </a:xfrm>
          <a:prstGeom prst="rect">
            <a:avLst/>
          </a:prstGeom>
          <a:noFill/>
          <a:ln cap="flat" cmpd="sng" w="9525">
            <a:solidFill>
              <a:schemeClr val="dk2"/>
            </a:solidFill>
            <a:prstDash val="solid"/>
            <a:round/>
            <a:headEnd len="sm" w="sm" type="none"/>
            <a:tailEnd len="sm" w="sm" type="none"/>
          </a:ln>
        </p:spPr>
      </p:pic>
      <p:sp>
        <p:nvSpPr>
          <p:cNvPr id="762" name="Google Shape;762;p102"/>
          <p:cNvSpPr txBox="1"/>
          <p:nvPr/>
        </p:nvSpPr>
        <p:spPr>
          <a:xfrm>
            <a:off x="659050"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a:blip r:embed="rId3">
            <a:alphaModFix/>
          </a:blip>
          <a:stretch>
            <a:fillRect/>
          </a:stretch>
        </p:blipFill>
        <p:spPr>
          <a:xfrm>
            <a:off x="921475" y="1017725"/>
            <a:ext cx="7301046" cy="3820976"/>
          </a:xfrm>
          <a:prstGeom prst="rect">
            <a:avLst/>
          </a:prstGeom>
          <a:noFill/>
          <a:ln>
            <a:noFill/>
          </a:ln>
        </p:spPr>
      </p:pic>
      <p:sp>
        <p:nvSpPr>
          <p:cNvPr id="170" name="Google Shape;170;p22"/>
          <p:cNvSpPr txBox="1"/>
          <p:nvPr/>
        </p:nvSpPr>
        <p:spPr>
          <a:xfrm>
            <a:off x="624300"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 - CITIAPS USACH</a:t>
            </a:r>
            <a:endParaRPr sz="1000">
              <a:solidFill>
                <a:schemeClr val="dk1"/>
              </a:solidFill>
            </a:endParaRPr>
          </a:p>
        </p:txBody>
      </p:sp>
      <p:sp>
        <p:nvSpPr>
          <p:cNvPr id="171" name="Google Shape;171;p22"/>
          <p:cNvSpPr txBox="1"/>
          <p:nvPr/>
        </p:nvSpPr>
        <p:spPr>
          <a:xfrm>
            <a:off x="2715100" y="249325"/>
            <a:ext cx="518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Arquitectura de un SIG</a:t>
            </a:r>
            <a:endParaRPr b="1" sz="18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68" name="Google Shape;768;p103"/>
          <p:cNvPicPr preferRelativeResize="0"/>
          <p:nvPr/>
        </p:nvPicPr>
        <p:blipFill>
          <a:blip r:embed="rId3">
            <a:alphaModFix/>
          </a:blip>
          <a:stretch>
            <a:fillRect/>
          </a:stretch>
        </p:blipFill>
        <p:spPr>
          <a:xfrm>
            <a:off x="704925" y="1883375"/>
            <a:ext cx="2066925" cy="2305050"/>
          </a:xfrm>
          <a:prstGeom prst="rect">
            <a:avLst/>
          </a:prstGeom>
          <a:noFill/>
          <a:ln>
            <a:noFill/>
          </a:ln>
        </p:spPr>
      </p:pic>
      <p:pic>
        <p:nvPicPr>
          <p:cNvPr id="769" name="Google Shape;769;p103"/>
          <p:cNvPicPr preferRelativeResize="0"/>
          <p:nvPr/>
        </p:nvPicPr>
        <p:blipFill>
          <a:blip r:embed="rId4">
            <a:alphaModFix/>
          </a:blip>
          <a:stretch>
            <a:fillRect/>
          </a:stretch>
        </p:blipFill>
        <p:spPr>
          <a:xfrm>
            <a:off x="3363413" y="1883375"/>
            <a:ext cx="2333625" cy="2562225"/>
          </a:xfrm>
          <a:prstGeom prst="rect">
            <a:avLst/>
          </a:prstGeom>
          <a:noFill/>
          <a:ln>
            <a:noFill/>
          </a:ln>
        </p:spPr>
      </p:pic>
      <p:pic>
        <p:nvPicPr>
          <p:cNvPr id="770" name="Google Shape;770;p103"/>
          <p:cNvPicPr preferRelativeResize="0"/>
          <p:nvPr/>
        </p:nvPicPr>
        <p:blipFill>
          <a:blip r:embed="rId5">
            <a:alphaModFix/>
          </a:blip>
          <a:stretch>
            <a:fillRect/>
          </a:stretch>
        </p:blipFill>
        <p:spPr>
          <a:xfrm>
            <a:off x="6288600" y="1883375"/>
            <a:ext cx="2562225" cy="1809750"/>
          </a:xfrm>
          <a:prstGeom prst="rect">
            <a:avLst/>
          </a:prstGeom>
          <a:noFill/>
          <a:ln>
            <a:noFill/>
          </a:ln>
        </p:spPr>
      </p:pic>
      <p:sp>
        <p:nvSpPr>
          <p:cNvPr id="771" name="Google Shape;771;p103"/>
          <p:cNvSpPr txBox="1"/>
          <p:nvPr/>
        </p:nvSpPr>
        <p:spPr>
          <a:xfrm>
            <a:off x="371700" y="1194350"/>
            <a:ext cx="79464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1500">
                <a:solidFill>
                  <a:schemeClr val="dk1"/>
                </a:solidFill>
              </a:rPr>
              <a:t>Herramienta de versionado: Esta se habilita desde el menú de herramientas</a:t>
            </a:r>
            <a:endParaRPr sz="1500"/>
          </a:p>
        </p:txBody>
      </p:sp>
      <p:sp>
        <p:nvSpPr>
          <p:cNvPr id="772" name="Google Shape;772;p103"/>
          <p:cNvSpPr txBox="1"/>
          <p:nvPr/>
        </p:nvSpPr>
        <p:spPr>
          <a:xfrm>
            <a:off x="433175"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Arcgis.</a:t>
            </a:r>
            <a:endParaRPr sz="1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778" name="Google Shape;778;p104"/>
          <p:cNvSpPr txBox="1"/>
          <p:nvPr/>
        </p:nvSpPr>
        <p:spPr>
          <a:xfrm>
            <a:off x="371700" y="1194350"/>
            <a:ext cx="79464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1500">
                <a:solidFill>
                  <a:schemeClr val="dk1"/>
                </a:solidFill>
              </a:rPr>
              <a:t>Herramienta de versionado: Esta se habilita desde el menú de herramientas</a:t>
            </a:r>
            <a:endParaRPr sz="1500"/>
          </a:p>
        </p:txBody>
      </p:sp>
      <p:pic>
        <p:nvPicPr>
          <p:cNvPr id="779" name="Google Shape;779;p104"/>
          <p:cNvPicPr preferRelativeResize="0"/>
          <p:nvPr/>
        </p:nvPicPr>
        <p:blipFill>
          <a:blip r:embed="rId3">
            <a:alphaModFix/>
          </a:blip>
          <a:stretch>
            <a:fillRect/>
          </a:stretch>
        </p:blipFill>
        <p:spPr>
          <a:xfrm>
            <a:off x="371700" y="1943675"/>
            <a:ext cx="2257425" cy="1228725"/>
          </a:xfrm>
          <a:prstGeom prst="rect">
            <a:avLst/>
          </a:prstGeom>
          <a:noFill/>
          <a:ln>
            <a:noFill/>
          </a:ln>
        </p:spPr>
      </p:pic>
      <p:pic>
        <p:nvPicPr>
          <p:cNvPr id="780" name="Google Shape;780;p104"/>
          <p:cNvPicPr preferRelativeResize="0"/>
          <p:nvPr/>
        </p:nvPicPr>
        <p:blipFill>
          <a:blip r:embed="rId4">
            <a:alphaModFix/>
          </a:blip>
          <a:stretch>
            <a:fillRect/>
          </a:stretch>
        </p:blipFill>
        <p:spPr>
          <a:xfrm>
            <a:off x="2671875" y="1943675"/>
            <a:ext cx="2962275" cy="2324100"/>
          </a:xfrm>
          <a:prstGeom prst="rect">
            <a:avLst/>
          </a:prstGeom>
          <a:noFill/>
          <a:ln>
            <a:noFill/>
          </a:ln>
        </p:spPr>
      </p:pic>
      <p:pic>
        <p:nvPicPr>
          <p:cNvPr id="781" name="Google Shape;781;p104"/>
          <p:cNvPicPr preferRelativeResize="0"/>
          <p:nvPr/>
        </p:nvPicPr>
        <p:blipFill>
          <a:blip r:embed="rId5">
            <a:alphaModFix/>
          </a:blip>
          <a:stretch>
            <a:fillRect/>
          </a:stretch>
        </p:blipFill>
        <p:spPr>
          <a:xfrm>
            <a:off x="5727125" y="1943675"/>
            <a:ext cx="3238500" cy="2647950"/>
          </a:xfrm>
          <a:prstGeom prst="rect">
            <a:avLst/>
          </a:prstGeom>
          <a:noFill/>
          <a:ln>
            <a:noFill/>
          </a:ln>
        </p:spPr>
      </p:pic>
      <p:sp>
        <p:nvSpPr>
          <p:cNvPr id="782" name="Google Shape;782;p104"/>
          <p:cNvSpPr txBox="1"/>
          <p:nvPr/>
        </p:nvSpPr>
        <p:spPr>
          <a:xfrm>
            <a:off x="433175"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Arcgis.</a:t>
            </a:r>
            <a:endParaRPr sz="1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788" name="Google Shape;788;p105"/>
          <p:cNvSpPr txBox="1"/>
          <p:nvPr/>
        </p:nvSpPr>
        <p:spPr>
          <a:xfrm>
            <a:off x="371700" y="1194350"/>
            <a:ext cx="79464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1500">
                <a:solidFill>
                  <a:schemeClr val="dk1"/>
                </a:solidFill>
              </a:rPr>
              <a:t>Herramienta de versionado: Esta se habilita desde el menú de herramientas</a:t>
            </a:r>
            <a:endParaRPr sz="1500"/>
          </a:p>
        </p:txBody>
      </p:sp>
      <p:pic>
        <p:nvPicPr>
          <p:cNvPr id="789" name="Google Shape;789;p105"/>
          <p:cNvPicPr preferRelativeResize="0"/>
          <p:nvPr/>
        </p:nvPicPr>
        <p:blipFill>
          <a:blip r:embed="rId3">
            <a:alphaModFix/>
          </a:blip>
          <a:stretch>
            <a:fillRect/>
          </a:stretch>
        </p:blipFill>
        <p:spPr>
          <a:xfrm>
            <a:off x="703200" y="1707300"/>
            <a:ext cx="3476625" cy="2390775"/>
          </a:xfrm>
          <a:prstGeom prst="rect">
            <a:avLst/>
          </a:prstGeom>
          <a:noFill/>
          <a:ln>
            <a:noFill/>
          </a:ln>
        </p:spPr>
      </p:pic>
      <p:pic>
        <p:nvPicPr>
          <p:cNvPr id="790" name="Google Shape;790;p105"/>
          <p:cNvPicPr preferRelativeResize="0"/>
          <p:nvPr/>
        </p:nvPicPr>
        <p:blipFill>
          <a:blip r:embed="rId4">
            <a:alphaModFix/>
          </a:blip>
          <a:stretch>
            <a:fillRect/>
          </a:stretch>
        </p:blipFill>
        <p:spPr>
          <a:xfrm>
            <a:off x="4754200" y="1707300"/>
            <a:ext cx="3695700" cy="2066925"/>
          </a:xfrm>
          <a:prstGeom prst="rect">
            <a:avLst/>
          </a:prstGeom>
          <a:noFill/>
          <a:ln>
            <a:noFill/>
          </a:ln>
        </p:spPr>
      </p:pic>
      <p:sp>
        <p:nvSpPr>
          <p:cNvPr id="791" name="Google Shape;791;p105"/>
          <p:cNvSpPr txBox="1"/>
          <p:nvPr/>
        </p:nvSpPr>
        <p:spPr>
          <a:xfrm>
            <a:off x="371700" y="4221525"/>
            <a:ext cx="79464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1500">
                <a:solidFill>
                  <a:schemeClr val="dk1"/>
                </a:solidFill>
              </a:rPr>
              <a:t>Comprendiendo la herramienta de versionado; ¿Cómo se relaciona con el esquema general de versionamiento?</a:t>
            </a:r>
            <a:endParaRPr sz="1500"/>
          </a:p>
        </p:txBody>
      </p:sp>
      <p:sp>
        <p:nvSpPr>
          <p:cNvPr id="792" name="Google Shape;792;p105"/>
          <p:cNvSpPr txBox="1"/>
          <p:nvPr/>
        </p:nvSpPr>
        <p:spPr>
          <a:xfrm>
            <a:off x="433175" y="48048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Arcgis.</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798" name="Google Shape;798;p106"/>
          <p:cNvPicPr preferRelativeResize="0"/>
          <p:nvPr/>
        </p:nvPicPr>
        <p:blipFill>
          <a:blip r:embed="rId3">
            <a:alphaModFix/>
          </a:blip>
          <a:stretch>
            <a:fillRect/>
          </a:stretch>
        </p:blipFill>
        <p:spPr>
          <a:xfrm>
            <a:off x="4759025" y="1305975"/>
            <a:ext cx="4073275" cy="3488850"/>
          </a:xfrm>
          <a:prstGeom prst="rect">
            <a:avLst/>
          </a:prstGeom>
          <a:noFill/>
          <a:ln cap="flat" cmpd="sng" w="9525">
            <a:solidFill>
              <a:schemeClr val="dk2"/>
            </a:solidFill>
            <a:prstDash val="solid"/>
            <a:round/>
            <a:headEnd len="sm" w="sm" type="none"/>
            <a:tailEnd len="sm" w="sm" type="none"/>
          </a:ln>
        </p:spPr>
      </p:pic>
      <p:sp>
        <p:nvSpPr>
          <p:cNvPr id="799" name="Google Shape;799;p106"/>
          <p:cNvSpPr txBox="1"/>
          <p:nvPr>
            <p:ph idx="1" type="body"/>
          </p:nvPr>
        </p:nvSpPr>
        <p:spPr>
          <a:xfrm>
            <a:off x="311700" y="1152475"/>
            <a:ext cx="4359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herramienta, el primer paso es crear una nueva versión.</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Para ello es necesario seleccionar desde qué versión se realizará esta nueva.</a:t>
            </a:r>
            <a:endParaRPr sz="1500">
              <a:solidFill>
                <a:srgbClr val="000000"/>
              </a:solidFill>
              <a:latin typeface="Arial"/>
              <a:ea typeface="Arial"/>
              <a:cs typeface="Arial"/>
              <a:sym typeface="Arial"/>
            </a:endParaRPr>
          </a:p>
          <a:p>
            <a:pPr indent="-323850" lvl="0" marL="4572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Seguido de nombre, descripción y permiso.</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¿Qué significa cada permiso?</a:t>
            </a:r>
            <a:endParaRPr sz="1500">
              <a:solidFill>
                <a:srgbClr val="000000"/>
              </a:solidFill>
              <a:latin typeface="Arial"/>
              <a:ea typeface="Arial"/>
              <a:cs typeface="Arial"/>
              <a:sym typeface="Arial"/>
            </a:endParaRPr>
          </a:p>
        </p:txBody>
      </p:sp>
      <p:sp>
        <p:nvSpPr>
          <p:cNvPr id="800" name="Google Shape;800;p106"/>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7"/>
          <p:cNvSpPr txBox="1"/>
          <p:nvPr>
            <p:ph type="title"/>
          </p:nvPr>
        </p:nvSpPr>
        <p:spPr>
          <a:xfrm>
            <a:off x="311700" y="445025"/>
            <a:ext cx="43095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06" name="Google Shape;806;p107"/>
          <p:cNvSpPr txBox="1"/>
          <p:nvPr>
            <p:ph idx="1" type="body"/>
          </p:nvPr>
        </p:nvSpPr>
        <p:spPr>
          <a:xfrm>
            <a:off x="311700" y="1152475"/>
            <a:ext cx="4359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administración de versiones, podemos identificar:</a:t>
            </a:r>
            <a:endParaRPr sz="1500">
              <a:solidFill>
                <a:srgbClr val="000000"/>
              </a:solidFill>
              <a:latin typeface="Arial"/>
              <a:ea typeface="Arial"/>
              <a:cs typeface="Arial"/>
              <a:sym typeface="Arial"/>
            </a:endParaRPr>
          </a:p>
          <a:p>
            <a:pPr indent="-323850" lvl="1" marL="9144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Descripción y permisos ingresados al momento de crear la versión.</a:t>
            </a:r>
            <a:endParaRPr sz="1500">
              <a:solidFill>
                <a:srgbClr val="000000"/>
              </a:solidFill>
              <a:latin typeface="Arial"/>
              <a:ea typeface="Arial"/>
              <a:cs typeface="Arial"/>
              <a:sym typeface="Arial"/>
            </a:endParaRPr>
          </a:p>
          <a:p>
            <a:pPr indent="-323850" lvl="1" marL="9144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Propietarios de cada versión.</a:t>
            </a:r>
            <a:endParaRPr sz="1500">
              <a:solidFill>
                <a:srgbClr val="000000"/>
              </a:solidFill>
              <a:latin typeface="Arial"/>
              <a:ea typeface="Arial"/>
              <a:cs typeface="Arial"/>
              <a:sym typeface="Arial"/>
            </a:endParaRPr>
          </a:p>
          <a:p>
            <a:pPr indent="-323850" lvl="1" marL="914400" rtl="0" algn="just">
              <a:spcBef>
                <a:spcPts val="0"/>
              </a:spcBef>
              <a:spcAft>
                <a:spcPts val="0"/>
              </a:spcAft>
              <a:buClr>
                <a:srgbClr val="000000"/>
              </a:buClr>
              <a:buSzPts val="1500"/>
              <a:buChar char="–"/>
            </a:pPr>
            <a:r>
              <a:rPr lang="es" sz="1500">
                <a:solidFill>
                  <a:srgbClr val="000000"/>
                </a:solidFill>
                <a:latin typeface="Arial"/>
                <a:ea typeface="Arial"/>
                <a:cs typeface="Arial"/>
                <a:sym typeface="Arial"/>
              </a:rPr>
              <a:t>Última fecha y hora en que se trabajó en cada versión.</a:t>
            </a:r>
            <a:endParaRPr sz="1500">
              <a:solidFill>
                <a:srgbClr val="000000"/>
              </a:solidFill>
              <a:latin typeface="Arial"/>
              <a:ea typeface="Arial"/>
              <a:cs typeface="Arial"/>
              <a:sym typeface="Arial"/>
            </a:endParaRPr>
          </a:p>
        </p:txBody>
      </p:sp>
      <p:pic>
        <p:nvPicPr>
          <p:cNvPr id="807" name="Google Shape;807;p107"/>
          <p:cNvPicPr preferRelativeResize="0"/>
          <p:nvPr/>
        </p:nvPicPr>
        <p:blipFill>
          <a:blip r:embed="rId3">
            <a:alphaModFix/>
          </a:blip>
          <a:stretch>
            <a:fillRect/>
          </a:stretch>
        </p:blipFill>
        <p:spPr>
          <a:xfrm>
            <a:off x="4734338" y="219550"/>
            <a:ext cx="3978406" cy="2400250"/>
          </a:xfrm>
          <a:prstGeom prst="rect">
            <a:avLst/>
          </a:prstGeom>
          <a:noFill/>
          <a:ln cap="flat" cmpd="sng" w="9525">
            <a:solidFill>
              <a:schemeClr val="dk2"/>
            </a:solidFill>
            <a:prstDash val="solid"/>
            <a:round/>
            <a:headEnd len="sm" w="sm" type="none"/>
            <a:tailEnd len="sm" w="sm" type="none"/>
          </a:ln>
        </p:spPr>
      </p:pic>
      <p:pic>
        <p:nvPicPr>
          <p:cNvPr id="808" name="Google Shape;808;p107"/>
          <p:cNvPicPr preferRelativeResize="0"/>
          <p:nvPr/>
        </p:nvPicPr>
        <p:blipFill>
          <a:blip r:embed="rId4">
            <a:alphaModFix/>
          </a:blip>
          <a:stretch>
            <a:fillRect/>
          </a:stretch>
        </p:blipFill>
        <p:spPr>
          <a:xfrm>
            <a:off x="4733323" y="2680075"/>
            <a:ext cx="3980464" cy="2400250"/>
          </a:xfrm>
          <a:prstGeom prst="rect">
            <a:avLst/>
          </a:prstGeom>
          <a:noFill/>
          <a:ln cap="flat" cmpd="sng" w="9525">
            <a:solidFill>
              <a:schemeClr val="dk2"/>
            </a:solidFill>
            <a:prstDash val="solid"/>
            <a:round/>
            <a:headEnd len="sm" w="sm" type="none"/>
            <a:tailEnd len="sm" w="sm" type="none"/>
          </a:ln>
        </p:spPr>
      </p:pic>
      <p:sp>
        <p:nvSpPr>
          <p:cNvPr id="809" name="Google Shape;809;p107"/>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15" name="Google Shape;815;p108"/>
          <p:cNvSpPr txBox="1"/>
          <p:nvPr>
            <p:ph idx="1" type="body"/>
          </p:nvPr>
        </p:nvSpPr>
        <p:spPr>
          <a:xfrm>
            <a:off x="311700" y="1152475"/>
            <a:ext cx="31641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Vista de árbol, es posible entender la ramificación que tiene cada versión, y por consecuencia en qué orden se deberían ir validando y publicando las ediciones.</a:t>
            </a:r>
            <a:endParaRPr sz="1500">
              <a:solidFill>
                <a:srgbClr val="000000"/>
              </a:solidFill>
              <a:latin typeface="Arial"/>
              <a:ea typeface="Arial"/>
              <a:cs typeface="Arial"/>
              <a:sym typeface="Arial"/>
            </a:endParaRPr>
          </a:p>
        </p:txBody>
      </p:sp>
      <p:pic>
        <p:nvPicPr>
          <p:cNvPr id="816" name="Google Shape;816;p108"/>
          <p:cNvPicPr preferRelativeResize="0"/>
          <p:nvPr/>
        </p:nvPicPr>
        <p:blipFill>
          <a:blip r:embed="rId3">
            <a:alphaModFix/>
          </a:blip>
          <a:stretch>
            <a:fillRect/>
          </a:stretch>
        </p:blipFill>
        <p:spPr>
          <a:xfrm>
            <a:off x="3817375" y="1152475"/>
            <a:ext cx="5099950" cy="3096950"/>
          </a:xfrm>
          <a:prstGeom prst="rect">
            <a:avLst/>
          </a:prstGeom>
          <a:noFill/>
          <a:ln cap="flat" cmpd="sng" w="9525">
            <a:solidFill>
              <a:schemeClr val="dk2"/>
            </a:solidFill>
            <a:prstDash val="solid"/>
            <a:round/>
            <a:headEnd len="sm" w="sm" type="none"/>
            <a:tailEnd len="sm" w="sm" type="none"/>
          </a:ln>
        </p:spPr>
      </p:pic>
      <p:sp>
        <p:nvSpPr>
          <p:cNvPr id="817" name="Google Shape;817;p108"/>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pic>
        <p:nvPicPr>
          <p:cNvPr id="823" name="Google Shape;823;p109"/>
          <p:cNvPicPr preferRelativeResize="0"/>
          <p:nvPr/>
        </p:nvPicPr>
        <p:blipFill>
          <a:blip r:embed="rId3">
            <a:alphaModFix/>
          </a:blip>
          <a:stretch>
            <a:fillRect/>
          </a:stretch>
        </p:blipFill>
        <p:spPr>
          <a:xfrm>
            <a:off x="4853900" y="1612150"/>
            <a:ext cx="3905250" cy="2247900"/>
          </a:xfrm>
          <a:prstGeom prst="rect">
            <a:avLst/>
          </a:prstGeom>
          <a:noFill/>
          <a:ln cap="flat" cmpd="sng" w="9525">
            <a:solidFill>
              <a:schemeClr val="dk2"/>
            </a:solidFill>
            <a:prstDash val="solid"/>
            <a:round/>
            <a:headEnd len="sm" w="sm" type="none"/>
            <a:tailEnd len="sm" w="sm" type="none"/>
          </a:ln>
        </p:spPr>
      </p:pic>
      <p:sp>
        <p:nvSpPr>
          <p:cNvPr id="824" name="Google Shape;824;p109"/>
          <p:cNvSpPr txBox="1"/>
          <p:nvPr>
            <p:ph idx="1" type="body"/>
          </p:nvPr>
        </p:nvSpPr>
        <p:spPr>
          <a:xfrm>
            <a:off x="311700" y="1152475"/>
            <a:ext cx="43596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Desde la tabla de contenidos y estando conectados sólo como usuario_dao. Cambiamos la versión a la creada para la unidad.</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Recordar que la primera instancia de carga en la tabla corresponde a la sesión del usuario.</a:t>
            </a:r>
            <a:endParaRPr sz="1500">
              <a:solidFill>
                <a:srgbClr val="000000"/>
              </a:solidFill>
              <a:latin typeface="Arial"/>
              <a:ea typeface="Arial"/>
              <a:cs typeface="Arial"/>
              <a:sym typeface="Arial"/>
            </a:endParaRPr>
          </a:p>
        </p:txBody>
      </p:sp>
      <p:sp>
        <p:nvSpPr>
          <p:cNvPr id="825" name="Google Shape;825;p109"/>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110"/>
          <p:cNvPicPr preferRelativeResize="0"/>
          <p:nvPr/>
        </p:nvPicPr>
        <p:blipFill>
          <a:blip r:embed="rId3">
            <a:alphaModFix/>
          </a:blip>
          <a:stretch>
            <a:fillRect/>
          </a:stretch>
        </p:blipFill>
        <p:spPr>
          <a:xfrm>
            <a:off x="4025450" y="1017725"/>
            <a:ext cx="4806850" cy="3603400"/>
          </a:xfrm>
          <a:prstGeom prst="rect">
            <a:avLst/>
          </a:prstGeom>
          <a:noFill/>
          <a:ln cap="flat" cmpd="sng" w="9525">
            <a:solidFill>
              <a:schemeClr val="dk2"/>
            </a:solidFill>
            <a:prstDash val="solid"/>
            <a:round/>
            <a:headEnd len="sm" w="sm" type="none"/>
            <a:tailEnd len="sm" w="sm" type="none"/>
          </a:ln>
        </p:spPr>
      </p:pic>
      <p:sp>
        <p:nvSpPr>
          <p:cNvPr id="831" name="Google Shape;831;p110"/>
          <p:cNvSpPr txBox="1"/>
          <p:nvPr>
            <p:ph idx="1" type="body"/>
          </p:nvPr>
        </p:nvSpPr>
        <p:spPr>
          <a:xfrm>
            <a:off x="311700" y="1152475"/>
            <a:ext cx="3636300" cy="341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Vista desde otro usuario</a:t>
            </a:r>
            <a:endParaRPr sz="1500">
              <a:solidFill>
                <a:srgbClr val="000000"/>
              </a:solidFill>
              <a:latin typeface="Arial"/>
              <a:ea typeface="Arial"/>
              <a:cs typeface="Arial"/>
              <a:sym typeface="Arial"/>
            </a:endParaRPr>
          </a:p>
          <a:p>
            <a:pPr indent="-323850" lvl="0" marL="457200" rtl="0" algn="just">
              <a:spcBef>
                <a:spcPts val="640"/>
              </a:spcBef>
              <a:spcAft>
                <a:spcPts val="0"/>
              </a:spcAft>
              <a:buClr>
                <a:srgbClr val="000000"/>
              </a:buClr>
              <a:buSzPts val="1500"/>
              <a:buChar char="•"/>
            </a:pPr>
            <a:r>
              <a:rPr lang="es" sz="1500">
                <a:solidFill>
                  <a:srgbClr val="000000"/>
                </a:solidFill>
                <a:latin typeface="Arial"/>
                <a:ea typeface="Arial"/>
                <a:cs typeface="Arial"/>
                <a:sym typeface="Arial"/>
              </a:rPr>
              <a:t>Para comenzar a editar el contenido de la capa de pts_limpios, es necesario habilitar el modo editor.</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¿Qué tiene de relevante el modo editor?</a:t>
            </a:r>
            <a:endParaRPr sz="1500">
              <a:solidFill>
                <a:srgbClr val="000000"/>
              </a:solidFill>
              <a:latin typeface="Arial"/>
              <a:ea typeface="Arial"/>
              <a:cs typeface="Arial"/>
              <a:sym typeface="Arial"/>
            </a:endParaRPr>
          </a:p>
          <a:p>
            <a:pPr indent="0" lvl="0" marL="0" rtl="0" algn="just">
              <a:spcBef>
                <a:spcPts val="640"/>
              </a:spcBef>
              <a:spcAft>
                <a:spcPts val="0"/>
              </a:spcAft>
              <a:buNone/>
            </a:pPr>
            <a:r>
              <a:rPr lang="es" sz="1500">
                <a:solidFill>
                  <a:srgbClr val="000000"/>
                </a:solidFill>
                <a:latin typeface="Arial"/>
                <a:ea typeface="Arial"/>
                <a:cs typeface="Arial"/>
                <a:sym typeface="Arial"/>
              </a:rPr>
              <a:t>¿Qué se observa en la imagen?</a:t>
            </a:r>
            <a:endParaRPr sz="1500">
              <a:solidFill>
                <a:srgbClr val="000000"/>
              </a:solidFill>
              <a:latin typeface="Arial"/>
              <a:ea typeface="Arial"/>
              <a:cs typeface="Arial"/>
              <a:sym typeface="Arial"/>
            </a:endParaRPr>
          </a:p>
        </p:txBody>
      </p:sp>
      <p:sp>
        <p:nvSpPr>
          <p:cNvPr id="832" name="Google Shape;832;p110"/>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33" name="Google Shape;833;p110"/>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111"/>
          <p:cNvPicPr preferRelativeResize="0"/>
          <p:nvPr/>
        </p:nvPicPr>
        <p:blipFill>
          <a:blip r:embed="rId3">
            <a:alphaModFix/>
          </a:blip>
          <a:stretch>
            <a:fillRect/>
          </a:stretch>
        </p:blipFill>
        <p:spPr>
          <a:xfrm>
            <a:off x="1985549" y="1868625"/>
            <a:ext cx="5801650" cy="2578500"/>
          </a:xfrm>
          <a:prstGeom prst="rect">
            <a:avLst/>
          </a:prstGeom>
          <a:noFill/>
          <a:ln cap="flat" cmpd="sng" w="9525">
            <a:solidFill>
              <a:schemeClr val="dk2"/>
            </a:solidFill>
            <a:prstDash val="solid"/>
            <a:round/>
            <a:headEnd len="sm" w="sm" type="none"/>
            <a:tailEnd len="sm" w="sm" type="none"/>
          </a:ln>
        </p:spPr>
      </p:pic>
      <p:sp>
        <p:nvSpPr>
          <p:cNvPr id="839" name="Google Shape;839;p111"/>
          <p:cNvSpPr txBox="1"/>
          <p:nvPr>
            <p:ph idx="1" type="body"/>
          </p:nvPr>
        </p:nvSpPr>
        <p:spPr>
          <a:xfrm>
            <a:off x="311700" y="1152475"/>
            <a:ext cx="8468400" cy="7566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Desde el usuario_dao se insertan entidades de puntos, sin embargo. ¿Qué se observa desde la tabla de contenido y despliegue de capas?</a:t>
            </a:r>
            <a:endParaRPr sz="1500">
              <a:solidFill>
                <a:srgbClr val="000000"/>
              </a:solidFill>
              <a:latin typeface="Arial"/>
              <a:ea typeface="Arial"/>
              <a:cs typeface="Arial"/>
              <a:sym typeface="Arial"/>
            </a:endParaRPr>
          </a:p>
        </p:txBody>
      </p:sp>
      <p:sp>
        <p:nvSpPr>
          <p:cNvPr id="840" name="Google Shape;840;p11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41" name="Google Shape;841;p111"/>
          <p:cNvSpPr txBox="1"/>
          <p:nvPr/>
        </p:nvSpPr>
        <p:spPr>
          <a:xfrm>
            <a:off x="641675" y="45007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12"/>
          <p:cNvPicPr preferRelativeResize="0"/>
          <p:nvPr/>
        </p:nvPicPr>
        <p:blipFill>
          <a:blip r:embed="rId3">
            <a:alphaModFix/>
          </a:blip>
          <a:stretch>
            <a:fillRect/>
          </a:stretch>
        </p:blipFill>
        <p:spPr>
          <a:xfrm>
            <a:off x="246050" y="1617850"/>
            <a:ext cx="8758325" cy="2755075"/>
          </a:xfrm>
          <a:prstGeom prst="rect">
            <a:avLst/>
          </a:prstGeom>
          <a:noFill/>
          <a:ln cap="flat" cmpd="sng" w="9525">
            <a:solidFill>
              <a:schemeClr val="dk2"/>
            </a:solidFill>
            <a:prstDash val="solid"/>
            <a:round/>
            <a:headEnd len="sm" w="sm" type="none"/>
            <a:tailEnd len="sm" w="sm" type="none"/>
          </a:ln>
        </p:spPr>
      </p:pic>
      <p:sp>
        <p:nvSpPr>
          <p:cNvPr id="847" name="Google Shape;847;p112"/>
          <p:cNvSpPr txBox="1"/>
          <p:nvPr>
            <p:ph idx="1" type="body"/>
          </p:nvPr>
        </p:nvSpPr>
        <p:spPr>
          <a:xfrm>
            <a:off x="311700" y="1152475"/>
            <a:ext cx="8468400" cy="7566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s" sz="1500">
                <a:solidFill>
                  <a:srgbClr val="000000"/>
                </a:solidFill>
                <a:latin typeface="Arial"/>
                <a:ea typeface="Arial"/>
                <a:cs typeface="Arial"/>
                <a:sym typeface="Arial"/>
              </a:rPr>
              <a:t>Se deben conciliar cambios para ser publicados, sin embargo, esto no es posible. ¿Por qué?</a:t>
            </a:r>
            <a:endParaRPr sz="1500">
              <a:solidFill>
                <a:srgbClr val="000000"/>
              </a:solidFill>
              <a:latin typeface="Arial"/>
              <a:ea typeface="Arial"/>
              <a:cs typeface="Arial"/>
              <a:sym typeface="Arial"/>
            </a:endParaRPr>
          </a:p>
        </p:txBody>
      </p:sp>
      <p:sp>
        <p:nvSpPr>
          <p:cNvPr id="848" name="Google Shape;848;p11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s" sz="2000">
                <a:latin typeface="Arial"/>
                <a:ea typeface="Arial"/>
                <a:cs typeface="Arial"/>
                <a:sym typeface="Arial"/>
              </a:rPr>
              <a:t>Ejemplo</a:t>
            </a:r>
            <a:endParaRPr b="1" sz="2000">
              <a:latin typeface="Arial"/>
              <a:ea typeface="Arial"/>
              <a:cs typeface="Arial"/>
              <a:sym typeface="Arial"/>
            </a:endParaRPr>
          </a:p>
        </p:txBody>
      </p:sp>
      <p:sp>
        <p:nvSpPr>
          <p:cNvPr id="849" name="Google Shape;849;p112"/>
          <p:cNvSpPr txBox="1"/>
          <p:nvPr/>
        </p:nvSpPr>
        <p:spPr>
          <a:xfrm>
            <a:off x="794075" y="4653100"/>
            <a:ext cx="30000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000">
                <a:solidFill>
                  <a:schemeClr val="dk1"/>
                </a:solidFill>
              </a:rPr>
              <a:t>Fuente: Elaboración propia.</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